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2" r:id="rId3"/>
    <p:sldId id="264" r:id="rId4"/>
    <p:sldId id="268" r:id="rId5"/>
    <p:sldId id="269" r:id="rId6"/>
    <p:sldId id="270" r:id="rId7"/>
    <p:sldId id="271" r:id="rId8"/>
    <p:sldId id="263" r:id="rId9"/>
    <p:sldId id="257" r:id="rId10"/>
    <p:sldId id="258" r:id="rId11"/>
    <p:sldId id="260" r:id="rId12"/>
    <p:sldId id="261" r:id="rId13"/>
    <p:sldId id="265" r:id="rId14"/>
    <p:sldId id="259"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412" autoAdjust="0"/>
    <p:restoredTop sz="94660"/>
  </p:normalViewPr>
  <p:slideViewPr>
    <p:cSldViewPr>
      <p:cViewPr>
        <p:scale>
          <a:sx n="81" d="100"/>
          <a:sy n="81" d="100"/>
        </p:scale>
        <p:origin x="-882" y="2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p>
            <a:fld id="{6820D4F1-082B-4A1C-B635-04529A16FC7D}" type="datetimeFigureOut">
              <a:rPr lang="en-US" smtClean="0"/>
              <a:pPr/>
              <a:t>4/20/2020</a:t>
            </a:fld>
            <a:endParaRPr lang="en-US"/>
          </a:p>
        </p:txBody>
      </p:sp>
      <p:sp>
        <p:nvSpPr>
          <p:cNvPr id="20" name="Footer Placeholder 19"/>
          <p:cNvSpPr>
            <a:spLocks noGrp="1"/>
          </p:cNvSpPr>
          <p:nvPr>
            <p:ph type="ftr" sz="quarter" idx="11"/>
          </p:nvPr>
        </p:nvSpPr>
        <p:spPr/>
        <p:txBody>
          <a:bodyPr/>
          <a:lstStyle/>
          <a:p>
            <a:endParaRPr lang="en-US"/>
          </a:p>
        </p:txBody>
      </p:sp>
      <p:sp>
        <p:nvSpPr>
          <p:cNvPr id="10" name="Slide Number Placeholder 9"/>
          <p:cNvSpPr>
            <a:spLocks noGrp="1"/>
          </p:cNvSpPr>
          <p:nvPr>
            <p:ph type="sldNum" sz="quarter" idx="12"/>
          </p:nvPr>
        </p:nvSpPr>
        <p:spPr/>
        <p:txBody>
          <a:bodyPr/>
          <a:lstStyle/>
          <a:p>
            <a:fld id="{89EA7164-5785-4A02-9D62-8057DAEF4987}" type="slidenum">
              <a:rPr lang="en-US" smtClean="0"/>
              <a:pPr/>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820D4F1-082B-4A1C-B635-04529A16FC7D}" type="datetimeFigureOut">
              <a:rPr lang="en-US" smtClean="0"/>
              <a:pPr/>
              <a:t>4/20/2020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EA7164-5785-4A02-9D62-8057DAEF498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820D4F1-082B-4A1C-B635-04529A16FC7D}" type="datetimeFigureOut">
              <a:rPr lang="en-US" smtClean="0"/>
              <a:pPr/>
              <a:t>4/20/2020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EA7164-5785-4A02-9D62-8057DAEF498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820D4F1-082B-4A1C-B635-04529A16FC7D}" type="datetimeFigureOut">
              <a:rPr lang="en-US" smtClean="0"/>
              <a:pPr/>
              <a:t>4/20/2020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EA7164-5785-4A02-9D62-8057DAEF498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6820D4F1-082B-4A1C-B635-04529A16FC7D}" type="datetimeFigureOut">
              <a:rPr lang="en-US" smtClean="0"/>
              <a:pPr/>
              <a:t>4/20/2020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EA7164-5785-4A02-9D62-8057DAEF4987}" type="slidenum">
              <a:rPr lang="en-US" smtClean="0"/>
              <a:pPr/>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6820D4F1-082B-4A1C-B635-04529A16FC7D}" type="datetimeFigureOut">
              <a:rPr lang="en-US" smtClean="0"/>
              <a:pPr/>
              <a:t>4/20/2020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EA7164-5785-4A02-9D62-8057DAEF498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6820D4F1-082B-4A1C-B635-04529A16FC7D}" type="datetimeFigureOut">
              <a:rPr lang="en-US" smtClean="0"/>
              <a:pPr/>
              <a:t>4/20/2020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9EA7164-5785-4A02-9D62-8057DAEF498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6820D4F1-082B-4A1C-B635-04529A16FC7D}" type="datetimeFigureOut">
              <a:rPr lang="en-US" smtClean="0"/>
              <a:pPr/>
              <a:t>4/20/2020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9EA7164-5785-4A02-9D62-8057DAEF498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Date Placeholder 1"/>
          <p:cNvSpPr>
            <a:spLocks noGrp="1"/>
          </p:cNvSpPr>
          <p:nvPr>
            <p:ph type="dt" sz="half" idx="10"/>
          </p:nvPr>
        </p:nvSpPr>
        <p:spPr/>
        <p:txBody>
          <a:bodyPr/>
          <a:lstStyle/>
          <a:p>
            <a:fld id="{6820D4F1-082B-4A1C-B635-04529A16FC7D}" type="datetimeFigureOut">
              <a:rPr lang="en-US" smtClean="0"/>
              <a:pPr/>
              <a:t>4/20/2020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9EA7164-5785-4A02-9D62-8057DAEF4987}" type="slidenum">
              <a:rPr lang="en-US" smtClean="0"/>
              <a:pPr/>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6820D4F1-082B-4A1C-B635-04529A16FC7D}" type="datetimeFigureOut">
              <a:rPr lang="en-US" smtClean="0"/>
              <a:pPr/>
              <a:t>4/20/2020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EA7164-5785-4A02-9D62-8057DAEF498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6820D4F1-082B-4A1C-B635-04529A16FC7D}" type="datetimeFigureOut">
              <a:rPr lang="en-US" smtClean="0"/>
              <a:pPr/>
              <a:t>4/20/2020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EA7164-5785-4A02-9D62-8057DAEF4987}" type="slidenum">
              <a:rPr lang="en-US" smtClean="0"/>
              <a:pPr/>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6820D4F1-082B-4A1C-B635-04529A16FC7D}" type="datetimeFigureOut">
              <a:rPr lang="en-US" smtClean="0"/>
              <a:pPr/>
              <a:t>4/20/2020</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89EA7164-5785-4A02-9D62-8057DAEF4987}" type="slidenum">
              <a:rPr lang="en-US" smtClean="0"/>
              <a:pPr/>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2"/>
          <p:cNvSpPr txBox="1">
            <a:spLocks/>
          </p:cNvSpPr>
          <p:nvPr/>
        </p:nvSpPr>
        <p:spPr>
          <a:xfrm>
            <a:off x="755576" y="1988840"/>
            <a:ext cx="8229600" cy="2520280"/>
          </a:xfrm>
          <a:prstGeom prst="rect">
            <a:avLst/>
          </a:prstGeom>
        </p:spPr>
        <p:txBody>
          <a:bodyPr anchor="b">
            <a:noAutofit/>
          </a:bodyPr>
          <a:lst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a:lstStyle>
          <a:p>
            <a:pPr algn="ctr" rtl="1"/>
            <a:r>
              <a:rPr lang="ar-SA" sz="16600" dirty="0" smtClean="0">
                <a:solidFill>
                  <a:srgbClr val="002060"/>
                </a:solidFill>
                <a:latin typeface="Aldhabi" panose="01000000000000000000" pitchFamily="2" charset="-78"/>
                <a:cs typeface="Aldhabi" panose="01000000000000000000" pitchFamily="2" charset="-78"/>
              </a:rPr>
              <a:t>بسم الله الرحمن الرحيم</a:t>
            </a:r>
            <a:endParaRPr lang="en-US" sz="16600" dirty="0">
              <a:solidFill>
                <a:srgbClr val="002060"/>
              </a:solidFill>
              <a:latin typeface="Aldhabi" panose="01000000000000000000" pitchFamily="2" charset="-78"/>
              <a:cs typeface="Aldhabi" panose="01000000000000000000"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2000"/>
                                        <p:tgtEl>
                                          <p:spTgt spid="6"/>
                                        </p:tgtEl>
                                      </p:cBhvr>
                                    </p:animEffect>
                                    <p:anim calcmode="lin" valueType="num">
                                      <p:cBhvr>
                                        <p:cTn id="8" dur="2000" fill="hold"/>
                                        <p:tgtEl>
                                          <p:spTgt spid="6"/>
                                        </p:tgtEl>
                                        <p:attrNameLst>
                                          <p:attrName>ppt_w</p:attrName>
                                        </p:attrNameLst>
                                      </p:cBhvr>
                                      <p:tavLst>
                                        <p:tav tm="0" fmla="#ppt_w*sin(2.5*pi*$)">
                                          <p:val>
                                            <p:fltVal val="0"/>
                                          </p:val>
                                        </p:tav>
                                        <p:tav tm="100000">
                                          <p:val>
                                            <p:fltVal val="1"/>
                                          </p:val>
                                        </p:tav>
                                      </p:tavLst>
                                    </p:anim>
                                    <p:anim calcmode="lin" valueType="num">
                                      <p:cBhvr>
                                        <p:cTn id="9" dur="2000" fill="hold"/>
                                        <p:tgtEl>
                                          <p:spTgt spid="6"/>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403648" y="764704"/>
            <a:ext cx="7344816" cy="5478423"/>
          </a:xfrm>
          <a:prstGeom prst="rect">
            <a:avLst/>
          </a:prstGeom>
          <a:noFill/>
        </p:spPr>
        <p:txBody>
          <a:bodyPr wrap="square" rtlCol="0">
            <a:spAutoFit/>
          </a:bodyPr>
          <a:lstStyle/>
          <a:p>
            <a:pPr algn="r" rtl="1"/>
            <a:r>
              <a:rPr lang="ar-SA" sz="3000" dirty="0" smtClean="0">
                <a:solidFill>
                  <a:srgbClr val="0070C0"/>
                </a:solidFill>
                <a:latin typeface="Tahoma" panose="020B0604030504040204" pitchFamily="34" charset="0"/>
                <a:cs typeface="AL-Mateen" pitchFamily="2" charset="-78"/>
              </a:rPr>
              <a:t>3- الأمثـــــــال:</a:t>
            </a:r>
          </a:p>
          <a:p>
            <a:pPr marL="285750" indent="-285750" algn="r" rtl="1">
              <a:buFont typeface="Wingdings" panose="05000000000000000000" pitchFamily="2" charset="2"/>
              <a:buChar char="Ø"/>
            </a:pPr>
            <a:r>
              <a:rPr lang="ar-SA" sz="2000" b="1" dirty="0" smtClean="0">
                <a:solidFill>
                  <a:srgbClr val="FF0000"/>
                </a:solidFill>
                <a:latin typeface="Tahoma" panose="020B0604030504040204" pitchFamily="34" charset="0"/>
              </a:rPr>
              <a:t>المثل</a:t>
            </a:r>
            <a:r>
              <a:rPr lang="ar-SA" sz="2000" b="1" dirty="0">
                <a:solidFill>
                  <a:srgbClr val="FF0000"/>
                </a:solidFill>
                <a:latin typeface="Tahoma" panose="020B0604030504040204" pitchFamily="34" charset="0"/>
              </a:rPr>
              <a:t>: </a:t>
            </a:r>
            <a:r>
              <a:rPr lang="ar-SA" sz="2000" b="1" dirty="0">
                <a:solidFill>
                  <a:srgbClr val="000103"/>
                </a:solidFill>
                <a:latin typeface="Tahoma" panose="020B0604030504040204" pitchFamily="34" charset="0"/>
              </a:rPr>
              <a:t>قول موجز سائر علي الألسنة وارد في حادثة أو مستمد من ملاحظة في </a:t>
            </a:r>
            <a:r>
              <a:rPr lang="ar-SA" sz="2000" b="1" dirty="0" smtClean="0">
                <a:solidFill>
                  <a:srgbClr val="000103"/>
                </a:solidFill>
                <a:latin typeface="Tahoma" panose="020B0604030504040204" pitchFamily="34" charset="0"/>
              </a:rPr>
              <a:t>البيئة.</a:t>
            </a:r>
            <a:endParaRPr lang="ar-SA" sz="2000" b="1" dirty="0" smtClean="0"/>
          </a:p>
          <a:p>
            <a:pPr marL="285750" indent="-285750" algn="r" rtl="1">
              <a:buFont typeface="Wingdings" panose="05000000000000000000" pitchFamily="2" charset="2"/>
              <a:buChar char="Ø"/>
            </a:pPr>
            <a:r>
              <a:rPr lang="ar-SA" sz="2000" b="1" dirty="0" smtClean="0">
                <a:solidFill>
                  <a:srgbClr val="FF0000"/>
                </a:solidFill>
                <a:latin typeface="Tahoma" panose="020B0604030504040204" pitchFamily="34" charset="0"/>
              </a:rPr>
              <a:t>نشأة </a:t>
            </a:r>
            <a:r>
              <a:rPr lang="ar-SA" sz="2000" b="1" dirty="0">
                <a:solidFill>
                  <a:srgbClr val="FF0000"/>
                </a:solidFill>
                <a:latin typeface="Tahoma" panose="020B0604030504040204" pitchFamily="34" charset="0"/>
              </a:rPr>
              <a:t>المثل: </a:t>
            </a:r>
            <a:r>
              <a:rPr lang="ar-SA" sz="2000" b="1" dirty="0">
                <a:solidFill>
                  <a:srgbClr val="000103"/>
                </a:solidFill>
                <a:latin typeface="Tahoma" panose="020B0604030504040204" pitchFamily="34" charset="0"/>
              </a:rPr>
              <a:t>كانت الحادثة تقع</a:t>
            </a:r>
            <a:r>
              <a:rPr lang="ar-SA" sz="2000" b="1" dirty="0" smtClean="0">
                <a:solidFill>
                  <a:srgbClr val="000103"/>
                </a:solidFill>
                <a:latin typeface="Tahoma" panose="020B0604030504040204" pitchFamily="34" charset="0"/>
              </a:rPr>
              <a:t>، ويدور </a:t>
            </a:r>
            <a:r>
              <a:rPr lang="ar-SA" sz="2000" b="1" dirty="0">
                <a:solidFill>
                  <a:srgbClr val="000103"/>
                </a:solidFill>
                <a:latin typeface="Tahoma" panose="020B0604030504040204" pitchFamily="34" charset="0"/>
              </a:rPr>
              <a:t>فيها القول</a:t>
            </a:r>
            <a:r>
              <a:rPr lang="ar-SA" sz="2000" b="1" dirty="0" smtClean="0">
                <a:solidFill>
                  <a:srgbClr val="000103"/>
                </a:solidFill>
                <a:latin typeface="Tahoma" panose="020B0604030504040204" pitchFamily="34" charset="0"/>
              </a:rPr>
              <a:t>، وتأتي </a:t>
            </a:r>
            <a:r>
              <a:rPr lang="ar-SA" sz="2000" b="1" dirty="0">
                <a:solidFill>
                  <a:srgbClr val="000103"/>
                </a:solidFill>
                <a:latin typeface="Tahoma" panose="020B0604030504040204" pitchFamily="34" charset="0"/>
              </a:rPr>
              <a:t>من بين الكلمات</a:t>
            </a:r>
            <a:r>
              <a:rPr lang="ar-SA" sz="2000" b="1" dirty="0"/>
              <a:t/>
            </a:r>
            <a:br>
              <a:rPr lang="ar-SA" sz="2000" b="1" dirty="0"/>
            </a:br>
            <a:r>
              <a:rPr lang="ar-SA" sz="2000" b="1" dirty="0">
                <a:solidFill>
                  <a:srgbClr val="000103"/>
                </a:solidFill>
                <a:latin typeface="Tahoma" panose="020B0604030504040204" pitchFamily="34" charset="0"/>
              </a:rPr>
              <a:t>عبارة قوية مركزة في تلخيص الموقف</a:t>
            </a:r>
            <a:r>
              <a:rPr lang="ar-SA" sz="2000" b="1" dirty="0" smtClean="0">
                <a:solidFill>
                  <a:srgbClr val="000103"/>
                </a:solidFill>
                <a:latin typeface="Tahoma" panose="020B0604030504040204" pitchFamily="34" charset="0"/>
              </a:rPr>
              <a:t>، او </a:t>
            </a:r>
            <a:r>
              <a:rPr lang="ar-SA" sz="2000" b="1" dirty="0">
                <a:solidFill>
                  <a:srgbClr val="000103"/>
                </a:solidFill>
                <a:latin typeface="Tahoma" panose="020B0604030504040204" pitchFamily="34" charset="0"/>
              </a:rPr>
              <a:t>استخلاص العبرة منه</a:t>
            </a:r>
            <a:r>
              <a:rPr lang="ar-SA" sz="2000" b="1" dirty="0" smtClean="0">
                <a:solidFill>
                  <a:srgbClr val="000103"/>
                </a:solidFill>
                <a:latin typeface="Tahoma" panose="020B0604030504040204" pitchFamily="34" charset="0"/>
              </a:rPr>
              <a:t>، فيكون </a:t>
            </a:r>
            <a:r>
              <a:rPr lang="ar-SA" sz="2000" b="1" dirty="0">
                <a:solidFill>
                  <a:srgbClr val="000103"/>
                </a:solidFill>
                <a:latin typeface="Tahoma" panose="020B0604030504040204" pitchFamily="34" charset="0"/>
              </a:rPr>
              <a:t>وقعها قويا</a:t>
            </a:r>
            <a:r>
              <a:rPr lang="ar-SA" sz="2000" b="1" dirty="0"/>
              <a:t/>
            </a:r>
            <a:br>
              <a:rPr lang="ar-SA" sz="2000" b="1" dirty="0"/>
            </a:br>
            <a:r>
              <a:rPr lang="ar-SA" sz="2000" b="1" dirty="0">
                <a:solidFill>
                  <a:srgbClr val="000103"/>
                </a:solidFill>
                <a:latin typeface="Tahoma" panose="020B0604030504040204" pitchFamily="34" charset="0"/>
              </a:rPr>
              <a:t>علي السامع وتتلقفها الألسنة فتذيع وتنتشر وتصبح مثلا يلقي في كل </a:t>
            </a:r>
            <a:r>
              <a:rPr lang="ar-SA" sz="2000" b="1" dirty="0" smtClean="0">
                <a:solidFill>
                  <a:srgbClr val="000103"/>
                </a:solidFill>
                <a:latin typeface="Tahoma" panose="020B0604030504040204" pitchFamily="34" charset="0"/>
              </a:rPr>
              <a:t>موقف</a:t>
            </a:r>
            <a:endParaRPr lang="ar-SA" sz="2000" b="1" dirty="0" smtClean="0"/>
          </a:p>
          <a:p>
            <a:pPr marL="285750" indent="-285750" algn="r" rtl="1">
              <a:buFont typeface="Wingdings" panose="05000000000000000000" pitchFamily="2" charset="2"/>
              <a:buChar char="Ø"/>
            </a:pPr>
            <a:r>
              <a:rPr lang="ar-SA" sz="2000" b="1" dirty="0" smtClean="0">
                <a:solidFill>
                  <a:srgbClr val="FF0000"/>
                </a:solidFill>
                <a:latin typeface="Tahoma" panose="020B0604030504040204" pitchFamily="34" charset="0"/>
              </a:rPr>
              <a:t>أنواع </a:t>
            </a:r>
            <a:r>
              <a:rPr lang="ar-SA" sz="2000" b="1" dirty="0">
                <a:solidFill>
                  <a:srgbClr val="FF0000"/>
                </a:solidFill>
                <a:latin typeface="Tahoma" panose="020B0604030504040204" pitchFamily="34" charset="0"/>
              </a:rPr>
              <a:t>المثل: </a:t>
            </a:r>
            <a:endParaRPr lang="ar-SA" sz="2000" b="1" dirty="0" smtClean="0">
              <a:solidFill>
                <a:srgbClr val="FF0000"/>
              </a:solidFill>
              <a:latin typeface="Tahoma" panose="020B0604030504040204" pitchFamily="34" charset="0"/>
            </a:endParaRPr>
          </a:p>
          <a:p>
            <a:pPr algn="r" rtl="1"/>
            <a:r>
              <a:rPr lang="ar-SA" sz="2000" b="1" dirty="0" smtClean="0">
                <a:solidFill>
                  <a:srgbClr val="000103"/>
                </a:solidFill>
                <a:latin typeface="Tahoma" panose="020B0604030504040204" pitchFamily="34" charset="0"/>
              </a:rPr>
              <a:t>	أ- </a:t>
            </a:r>
            <a:r>
              <a:rPr lang="ar-SA" sz="2000" b="1" dirty="0">
                <a:solidFill>
                  <a:srgbClr val="000103"/>
                </a:solidFill>
                <a:latin typeface="Tahoma" panose="020B0604030504040204" pitchFamily="34" charset="0"/>
              </a:rPr>
              <a:t>بعض الامثال يرتبط بحادثة واقعية.</a:t>
            </a:r>
            <a:r>
              <a:rPr lang="ar-SA" sz="2000" b="1" dirty="0"/>
              <a:t/>
            </a:r>
            <a:br>
              <a:rPr lang="ar-SA" sz="2000" b="1" dirty="0"/>
            </a:br>
            <a:r>
              <a:rPr lang="ar-SA" sz="2000" b="1" dirty="0" smtClean="0"/>
              <a:t>	</a:t>
            </a:r>
            <a:r>
              <a:rPr lang="ar-SA" sz="2000" b="1" dirty="0" smtClean="0">
                <a:solidFill>
                  <a:srgbClr val="000103"/>
                </a:solidFill>
                <a:latin typeface="Tahoma" panose="020B0604030504040204" pitchFamily="34" charset="0"/>
              </a:rPr>
              <a:t>ب- </a:t>
            </a:r>
            <a:r>
              <a:rPr lang="ar-SA" sz="2000" b="1" dirty="0">
                <a:solidFill>
                  <a:srgbClr val="000103"/>
                </a:solidFill>
                <a:latin typeface="Tahoma" panose="020B0604030504040204" pitchFamily="34" charset="0"/>
              </a:rPr>
              <a:t>بعض الأمثال يرتبط بقصة خيالية.</a:t>
            </a:r>
            <a:endParaRPr lang="en-US" sz="2000" b="1" dirty="0">
              <a:solidFill>
                <a:srgbClr val="000103"/>
              </a:solidFill>
              <a:latin typeface="Tahoma" panose="020B0604030504040204" pitchFamily="34" charset="0"/>
            </a:endParaRPr>
          </a:p>
          <a:p>
            <a:pPr algn="r" rtl="1"/>
            <a:r>
              <a:rPr lang="ar-SA" sz="2000" b="1" dirty="0" smtClean="0">
                <a:solidFill>
                  <a:srgbClr val="000103"/>
                </a:solidFill>
                <a:latin typeface="Tahoma" panose="020B0604030504040204" pitchFamily="34" charset="0"/>
              </a:rPr>
              <a:t>	ﺠ- </a:t>
            </a:r>
            <a:r>
              <a:rPr lang="ar-SA" sz="2000" b="1" dirty="0">
                <a:solidFill>
                  <a:srgbClr val="000103"/>
                </a:solidFill>
                <a:latin typeface="Tahoma" panose="020B0604030504040204" pitchFamily="34" charset="0"/>
              </a:rPr>
              <a:t>بعض يمثل منهجا معينا في الحياة كقولهم:</a:t>
            </a:r>
            <a:r>
              <a:rPr lang="ar-SA" sz="2000" b="1" dirty="0"/>
              <a:t/>
            </a:r>
            <a:br>
              <a:rPr lang="ar-SA" sz="2000" b="1" dirty="0"/>
            </a:br>
            <a:r>
              <a:rPr lang="ar-SA" sz="2000" b="1" dirty="0" smtClean="0"/>
              <a:t>	</a:t>
            </a:r>
            <a:r>
              <a:rPr lang="ar-SA" sz="2000" b="1" dirty="0" smtClean="0">
                <a:solidFill>
                  <a:srgbClr val="000103"/>
                </a:solidFill>
                <a:latin typeface="Tahoma" panose="020B0604030504040204" pitchFamily="34" charset="0"/>
              </a:rPr>
              <a:t>(</a:t>
            </a:r>
            <a:r>
              <a:rPr lang="ar-SA" sz="2000" b="1" dirty="0">
                <a:solidFill>
                  <a:srgbClr val="000103"/>
                </a:solidFill>
                <a:latin typeface="Tahoma" panose="020B0604030504040204" pitchFamily="34" charset="0"/>
              </a:rPr>
              <a:t>ان الحديد بالحديد يِفًلح)</a:t>
            </a:r>
            <a:r>
              <a:rPr lang="ar-SA" sz="2000" b="1" dirty="0"/>
              <a:t/>
            </a:r>
            <a:br>
              <a:rPr lang="ar-SA" sz="2000" b="1" dirty="0"/>
            </a:br>
            <a:r>
              <a:rPr lang="ar-SA" sz="2000" b="1" dirty="0" smtClean="0"/>
              <a:t>	</a:t>
            </a:r>
            <a:r>
              <a:rPr lang="ar-SA" sz="2000" b="1" dirty="0" smtClean="0">
                <a:solidFill>
                  <a:srgbClr val="000103"/>
                </a:solidFill>
                <a:latin typeface="Tahoma" panose="020B0604030504040204" pitchFamily="34" charset="0"/>
              </a:rPr>
              <a:t>د- </a:t>
            </a:r>
            <a:r>
              <a:rPr lang="ar-SA" sz="2000" b="1" dirty="0">
                <a:solidFill>
                  <a:srgbClr val="000103"/>
                </a:solidFill>
                <a:latin typeface="Tahoma" panose="020B0604030504040204" pitchFamily="34" charset="0"/>
              </a:rPr>
              <a:t>وبعضها ما يحمل توجيها خاصا.</a:t>
            </a:r>
            <a:r>
              <a:rPr lang="ar-SA" sz="2000" b="1" dirty="0"/>
              <a:t/>
            </a:r>
            <a:br>
              <a:rPr lang="ar-SA" sz="2000" b="1" dirty="0"/>
            </a:br>
            <a:r>
              <a:rPr lang="ar-SA" sz="2000" b="1" dirty="0" smtClean="0"/>
              <a:t>	</a:t>
            </a:r>
            <a:r>
              <a:rPr lang="ar-SA" sz="2000" b="1" dirty="0" smtClean="0">
                <a:solidFill>
                  <a:srgbClr val="000103"/>
                </a:solidFill>
                <a:latin typeface="Tahoma" panose="020B0604030504040204" pitchFamily="34" charset="0"/>
              </a:rPr>
              <a:t>ﻫ- </a:t>
            </a:r>
            <a:r>
              <a:rPr lang="ar-SA" sz="2000" b="1" dirty="0">
                <a:solidFill>
                  <a:srgbClr val="000103"/>
                </a:solidFill>
                <a:latin typeface="Tahoma" panose="020B0604030504040204" pitchFamily="34" charset="0"/>
              </a:rPr>
              <a:t>وبعضها يبني علي ملاحظة مظاهر </a:t>
            </a:r>
            <a:r>
              <a:rPr lang="ar-SA" sz="2000" b="1" dirty="0" smtClean="0">
                <a:solidFill>
                  <a:srgbClr val="000103"/>
                </a:solidFill>
                <a:latin typeface="Tahoma" panose="020B0604030504040204" pitchFamily="34" charset="0"/>
              </a:rPr>
              <a:t>الطبيعة</a:t>
            </a:r>
            <a:endParaRPr lang="ar-SA" sz="2000" b="1" dirty="0" smtClean="0"/>
          </a:p>
          <a:p>
            <a:pPr marL="342900" indent="-342900" algn="r" rtl="1">
              <a:buFont typeface="Wingdings" panose="05000000000000000000" pitchFamily="2" charset="2"/>
              <a:buChar char="Ø"/>
            </a:pPr>
            <a:r>
              <a:rPr lang="ar-SA" sz="2000" b="1" dirty="0" smtClean="0">
                <a:solidFill>
                  <a:srgbClr val="FF0000"/>
                </a:solidFill>
                <a:latin typeface="Tahoma" panose="020B0604030504040204" pitchFamily="34" charset="0"/>
              </a:rPr>
              <a:t>ويرجع </a:t>
            </a:r>
            <a:r>
              <a:rPr lang="ar-SA" sz="2000" b="1" dirty="0">
                <a:solidFill>
                  <a:srgbClr val="FF0000"/>
                </a:solidFill>
                <a:latin typeface="Tahoma" panose="020B0604030504040204" pitchFamily="34" charset="0"/>
              </a:rPr>
              <a:t>سر انتشار المثل وذيوعه في الجاهلية الي:-</a:t>
            </a:r>
            <a:r>
              <a:rPr lang="ar-SA" sz="2000" b="1" dirty="0">
                <a:solidFill>
                  <a:srgbClr val="FF0000"/>
                </a:solidFill>
              </a:rPr>
              <a:t/>
            </a:r>
            <a:br>
              <a:rPr lang="ar-SA" sz="2000" b="1" dirty="0">
                <a:solidFill>
                  <a:srgbClr val="FF0000"/>
                </a:solidFill>
              </a:rPr>
            </a:br>
            <a:r>
              <a:rPr lang="ar-SA" sz="2000" b="1" dirty="0" smtClean="0">
                <a:solidFill>
                  <a:srgbClr val="FF0000"/>
                </a:solidFill>
              </a:rPr>
              <a:t>	</a:t>
            </a:r>
            <a:r>
              <a:rPr lang="ar-SA" sz="2000" b="1" dirty="0" smtClean="0">
                <a:solidFill>
                  <a:srgbClr val="000103"/>
                </a:solidFill>
                <a:latin typeface="Tahoma" panose="020B0604030504040204" pitchFamily="34" charset="0"/>
              </a:rPr>
              <a:t>أ- </a:t>
            </a:r>
            <a:r>
              <a:rPr lang="ar-SA" sz="2000" b="1" dirty="0">
                <a:solidFill>
                  <a:srgbClr val="000103"/>
                </a:solidFill>
                <a:latin typeface="Tahoma" panose="020B0604030504040204" pitchFamily="34" charset="0"/>
              </a:rPr>
              <a:t>إنها بيئة فطرية تغلب فيها الامية وتشتد الحاجة الي التجارب المستخلصة </a:t>
            </a:r>
            <a:r>
              <a:rPr lang="ar-SA" sz="2000" b="1" dirty="0" smtClean="0">
                <a:solidFill>
                  <a:srgbClr val="000103"/>
                </a:solidFill>
                <a:latin typeface="Tahoma" panose="020B0604030504040204" pitchFamily="34" charset="0"/>
              </a:rPr>
              <a:t>	في </a:t>
            </a:r>
            <a:r>
              <a:rPr lang="ar-SA" sz="2000" b="1" dirty="0">
                <a:solidFill>
                  <a:srgbClr val="000103"/>
                </a:solidFill>
                <a:latin typeface="Tahoma" panose="020B0604030504040204" pitchFamily="34" charset="0"/>
              </a:rPr>
              <a:t>اقوال لها معني صادق.</a:t>
            </a:r>
            <a:r>
              <a:rPr lang="ar-SA" sz="2000" b="1" dirty="0"/>
              <a:t/>
            </a:r>
            <a:br>
              <a:rPr lang="ar-SA" sz="2000" b="1" dirty="0"/>
            </a:br>
            <a:r>
              <a:rPr lang="ar-SA" sz="2000" b="1" dirty="0" smtClean="0"/>
              <a:t>	</a:t>
            </a:r>
            <a:r>
              <a:rPr lang="ar-SA" sz="2000" b="1" dirty="0" smtClean="0">
                <a:solidFill>
                  <a:srgbClr val="000103"/>
                </a:solidFill>
                <a:latin typeface="Tahoma" panose="020B0604030504040204" pitchFamily="34" charset="0"/>
              </a:rPr>
              <a:t>ب- </a:t>
            </a:r>
            <a:r>
              <a:rPr lang="ar-SA" sz="2000" b="1" dirty="0">
                <a:solidFill>
                  <a:srgbClr val="000103"/>
                </a:solidFill>
                <a:latin typeface="Tahoma" panose="020B0604030504040204" pitchFamily="34" charset="0"/>
              </a:rPr>
              <a:t>كذلك يرتبط المثل بحادثة او حكاية تساعد </a:t>
            </a:r>
            <a:r>
              <a:rPr lang="ar-SA" sz="2000" b="1" dirty="0" smtClean="0">
                <a:solidFill>
                  <a:srgbClr val="000103"/>
                </a:solidFill>
                <a:latin typeface="Tahoma" panose="020B0604030504040204" pitchFamily="34" charset="0"/>
              </a:rPr>
              <a:t>على انتشاره</a:t>
            </a:r>
            <a:r>
              <a:rPr lang="ar-SA" sz="2000" b="1" dirty="0">
                <a:solidFill>
                  <a:srgbClr val="000103"/>
                </a:solidFill>
                <a:latin typeface="Tahoma" panose="020B0604030504040204" pitchFamily="34" charset="0"/>
              </a:rPr>
              <a:t>.</a:t>
            </a:r>
            <a:r>
              <a:rPr lang="ar-SA" sz="2000" b="1" dirty="0"/>
              <a:t/>
            </a:r>
            <a:br>
              <a:rPr lang="ar-SA" sz="2000" b="1" dirty="0"/>
            </a:br>
            <a:r>
              <a:rPr lang="ar-SA" sz="2000" b="1" dirty="0" smtClean="0"/>
              <a:t>	</a:t>
            </a:r>
            <a:r>
              <a:rPr lang="ar-SA" sz="2000" b="1" dirty="0" smtClean="0">
                <a:solidFill>
                  <a:srgbClr val="000103"/>
                </a:solidFill>
                <a:latin typeface="Tahoma" panose="020B0604030504040204" pitchFamily="34" charset="0"/>
              </a:rPr>
              <a:t>ﺠ-- </a:t>
            </a:r>
            <a:r>
              <a:rPr lang="ar-SA" sz="2000" b="1" dirty="0">
                <a:solidFill>
                  <a:srgbClr val="000103"/>
                </a:solidFill>
                <a:latin typeface="Tahoma" panose="020B0604030504040204" pitchFamily="34" charset="0"/>
              </a:rPr>
              <a:t>تصاغ الأمثال غالبا في عبارة حسنة</a:t>
            </a:r>
            <a:r>
              <a:rPr lang="ar-SA" sz="2000" b="1" dirty="0" smtClean="0">
                <a:solidFill>
                  <a:srgbClr val="000103"/>
                </a:solidFill>
                <a:latin typeface="Tahoma" panose="020B0604030504040204" pitchFamily="34" charset="0"/>
              </a:rPr>
              <a:t>، يظهر </a:t>
            </a:r>
            <a:r>
              <a:rPr lang="ar-SA" sz="2000" b="1" dirty="0">
                <a:solidFill>
                  <a:srgbClr val="000103"/>
                </a:solidFill>
                <a:latin typeface="Tahoma" panose="020B0604030504040204" pitchFamily="34" charset="0"/>
              </a:rPr>
              <a:t>فيها دقة </a:t>
            </a:r>
            <a:r>
              <a:rPr lang="ar-SA" sz="2000" b="1" dirty="0" smtClean="0">
                <a:solidFill>
                  <a:srgbClr val="000103"/>
                </a:solidFill>
                <a:latin typeface="Tahoma" panose="020B0604030504040204" pitchFamily="34" charset="0"/>
              </a:rPr>
              <a:t>التشبيه.</a:t>
            </a:r>
            <a:endParaRPr lang="en-US" sz="20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Rectangle 24"/>
          <p:cNvSpPr/>
          <p:nvPr/>
        </p:nvSpPr>
        <p:spPr>
          <a:xfrm>
            <a:off x="1259632" y="548680"/>
            <a:ext cx="7632848" cy="5847755"/>
          </a:xfrm>
          <a:prstGeom prst="rect">
            <a:avLst/>
          </a:prstGeom>
        </p:spPr>
        <p:txBody>
          <a:bodyPr wrap="square">
            <a:spAutoFit/>
          </a:bodyPr>
          <a:lstStyle/>
          <a:p>
            <a:pPr marL="285750" indent="-285750" algn="r" rtl="1">
              <a:buFont typeface="Wingdings" panose="05000000000000000000" pitchFamily="2" charset="2"/>
              <a:buChar char="Ø"/>
            </a:pPr>
            <a:r>
              <a:rPr lang="ar-SA" sz="2200" i="0" dirty="0" smtClean="0">
                <a:solidFill>
                  <a:srgbClr val="FF0000"/>
                </a:solidFill>
                <a:effectLst/>
                <a:latin typeface="Tahoma" panose="020B0604030504040204" pitchFamily="34" charset="0"/>
                <a:cs typeface="AL-Mateen" pitchFamily="2" charset="-78"/>
              </a:rPr>
              <a:t>المثل صوت الشعب</a:t>
            </a:r>
            <a:r>
              <a:rPr lang="ar-SA" sz="2200" dirty="0" smtClean="0"/>
              <a:t/>
            </a:r>
            <a:br>
              <a:rPr lang="ar-SA" sz="2200" dirty="0" smtClean="0"/>
            </a:br>
            <a:r>
              <a:rPr lang="ar-SA" sz="2200" b="1" i="0" dirty="0" smtClean="0">
                <a:solidFill>
                  <a:srgbClr val="000103"/>
                </a:solidFill>
                <a:effectLst/>
                <a:latin typeface="Tahoma" panose="020B0604030504040204" pitchFamily="34" charset="0"/>
              </a:rPr>
              <a:t>فهو مرآة تنعكس عليها صورة الحياة الاجتماعية والسياسية والطبيعية، وهي</a:t>
            </a:r>
            <a:r>
              <a:rPr lang="ar-SA" sz="2200" b="1" dirty="0" smtClean="0"/>
              <a:t/>
            </a:r>
            <a:br>
              <a:rPr lang="ar-SA" sz="2200" b="1" dirty="0" smtClean="0"/>
            </a:br>
            <a:r>
              <a:rPr lang="ar-SA" sz="2200" b="1" i="0" dirty="0" smtClean="0">
                <a:solidFill>
                  <a:srgbClr val="000103"/>
                </a:solidFill>
                <a:effectLst/>
                <a:latin typeface="Tahoma" panose="020B0604030504040204" pitchFamily="34" charset="0"/>
              </a:rPr>
              <a:t>تعبير عن عامة الناس لصدوره دون تكلف، ولذلك يتجه الباحثون عن طبائع الشعوب</a:t>
            </a:r>
            <a:r>
              <a:rPr lang="ar-SA" sz="2200" b="1" dirty="0" smtClean="0"/>
              <a:t/>
            </a:r>
            <a:br>
              <a:rPr lang="ar-SA" sz="2200" b="1" dirty="0" smtClean="0"/>
            </a:br>
            <a:r>
              <a:rPr lang="ar-SA" sz="2200" b="1" i="0" dirty="0" smtClean="0">
                <a:solidFill>
                  <a:srgbClr val="000103"/>
                </a:solidFill>
                <a:effectLst/>
                <a:latin typeface="Tahoma" panose="020B0604030504040204" pitchFamily="34" charset="0"/>
              </a:rPr>
              <a:t>الي دراسة أمثالها، واذا رجعنا الي الامثال وجدناها صوتا للشعب لما يأتي:-</a:t>
            </a:r>
            <a:r>
              <a:rPr lang="ar-SA" sz="2200" b="1" dirty="0" smtClean="0"/>
              <a:t/>
            </a:r>
            <a:br>
              <a:rPr lang="ar-SA" sz="2200" b="1" dirty="0" smtClean="0"/>
            </a:br>
            <a:r>
              <a:rPr lang="ar-SA" sz="2200" b="1" i="0" dirty="0" smtClean="0">
                <a:solidFill>
                  <a:srgbClr val="000103"/>
                </a:solidFill>
                <a:effectLst/>
                <a:latin typeface="Tahoma" panose="020B0604030504040204" pitchFamily="34" charset="0"/>
              </a:rPr>
              <a:t>أ- لأنها مرتبطة بالبيئة وما فيها من حرب وصلح ومفاوضات.</a:t>
            </a:r>
            <a:r>
              <a:rPr lang="ar-SA" sz="2200" b="1" dirty="0" smtClean="0"/>
              <a:t/>
            </a:r>
            <a:br>
              <a:rPr lang="ar-SA" sz="2200" b="1" dirty="0" smtClean="0"/>
            </a:br>
            <a:r>
              <a:rPr lang="ar-SA" sz="2200" b="1" i="0" dirty="0" smtClean="0">
                <a:solidFill>
                  <a:srgbClr val="000103"/>
                </a:solidFill>
                <a:effectLst/>
                <a:latin typeface="Tahoma" panose="020B0604030504040204" pitchFamily="34" charset="0"/>
              </a:rPr>
              <a:t>ب- تعبر عن صفات العرب وأخلاقهم وعاداتهم.</a:t>
            </a:r>
            <a:r>
              <a:rPr lang="ar-SA" sz="2200" b="1" dirty="0" smtClean="0"/>
              <a:t/>
            </a:r>
            <a:br>
              <a:rPr lang="ar-SA" sz="2200" b="1" dirty="0" smtClean="0"/>
            </a:br>
            <a:r>
              <a:rPr lang="ar-SA" sz="2200" b="1" i="0" dirty="0" smtClean="0">
                <a:solidFill>
                  <a:srgbClr val="000103"/>
                </a:solidFill>
                <a:effectLst/>
                <a:latin typeface="Tahoma" panose="020B0604030504040204" pitchFamily="34" charset="0"/>
              </a:rPr>
              <a:t>ﺠ- ترتبط بحياتهم واحداثها وتعبر عن طرق تفكيرهم ولذلك تتنوع الامثال من أمة الي أخري تبعا لاختلاف البيئة والثقافة واختلاف العصور.</a:t>
            </a:r>
          </a:p>
          <a:p>
            <a:pPr marL="285750" indent="-285750" algn="r" rtl="1">
              <a:buFont typeface="Wingdings" panose="05000000000000000000" pitchFamily="2" charset="2"/>
              <a:buChar char="Ø"/>
            </a:pPr>
            <a:endParaRPr lang="ar-SA" sz="2200" dirty="0"/>
          </a:p>
          <a:p>
            <a:pPr marL="285750" indent="-285750" algn="r" rtl="1">
              <a:buFont typeface="Wingdings" panose="05000000000000000000" pitchFamily="2" charset="2"/>
              <a:buChar char="Ø"/>
            </a:pPr>
            <a:r>
              <a:rPr lang="ar-SA" sz="2200" i="0" dirty="0" smtClean="0">
                <a:solidFill>
                  <a:srgbClr val="FF0000"/>
                </a:solidFill>
                <a:effectLst/>
                <a:latin typeface="Tahoma" panose="020B0604030504040204" pitchFamily="34" charset="0"/>
                <a:cs typeface="AL-Mateen" pitchFamily="2" charset="-78"/>
              </a:rPr>
              <a:t>الخصائص الفنية للأمثال</a:t>
            </a:r>
            <a:r>
              <a:rPr lang="ar-SA" sz="2200" dirty="0" smtClean="0"/>
              <a:t/>
            </a:r>
            <a:br>
              <a:rPr lang="ar-SA" sz="2200" dirty="0" smtClean="0"/>
            </a:br>
            <a:r>
              <a:rPr lang="ar-SA" sz="2200" b="1" i="0" dirty="0" smtClean="0">
                <a:solidFill>
                  <a:srgbClr val="000103"/>
                </a:solidFill>
                <a:effectLst/>
                <a:latin typeface="Tahoma" panose="020B0604030504040204" pitchFamily="34" charset="0"/>
              </a:rPr>
              <a:t>1- ايجاز اللفظ. 		2- قوة العبارة.</a:t>
            </a:r>
            <a:r>
              <a:rPr lang="ar-SA" sz="2200" b="1" dirty="0" smtClean="0"/>
              <a:t/>
            </a:r>
            <a:br>
              <a:rPr lang="ar-SA" sz="2200" b="1" dirty="0" smtClean="0"/>
            </a:br>
            <a:r>
              <a:rPr lang="ar-SA" sz="2200" b="1" i="0" dirty="0" smtClean="0">
                <a:solidFill>
                  <a:srgbClr val="000103"/>
                </a:solidFill>
                <a:effectLst/>
                <a:latin typeface="Tahoma" panose="020B0604030504040204" pitchFamily="34" charset="0"/>
              </a:rPr>
              <a:t>3- دقة التشبيه.		4- سلامة الفكرة.</a:t>
            </a:r>
          </a:p>
          <a:p>
            <a:pPr marL="285750" indent="-285750" algn="r" rtl="1">
              <a:buFont typeface="Wingdings" panose="05000000000000000000" pitchFamily="2" charset="2"/>
              <a:buChar char="Ø"/>
            </a:pPr>
            <a:endParaRPr lang="ar-SA" sz="2200" b="1" dirty="0"/>
          </a:p>
          <a:p>
            <a:pPr marL="285750" indent="-285750" algn="r" rtl="1">
              <a:buFont typeface="Wingdings" panose="05000000000000000000" pitchFamily="2" charset="2"/>
              <a:buChar char="Ø"/>
            </a:pPr>
            <a:r>
              <a:rPr lang="ar-SA" sz="2200" b="1" i="0" dirty="0" smtClean="0">
                <a:solidFill>
                  <a:srgbClr val="FF0000"/>
                </a:solidFill>
                <a:effectLst/>
                <a:latin typeface="Tahoma" panose="020B0604030504040204" pitchFamily="34" charset="0"/>
                <a:cs typeface="AL-Mateen" pitchFamily="2" charset="-78"/>
              </a:rPr>
              <a:t>نماذج لأمثال العرب في الجاهلية</a:t>
            </a:r>
            <a:r>
              <a:rPr lang="ar-SA" sz="2200" b="1" dirty="0" smtClean="0">
                <a:solidFill>
                  <a:srgbClr val="FF0000"/>
                </a:solidFill>
              </a:rPr>
              <a:t/>
            </a:r>
            <a:br>
              <a:rPr lang="ar-SA" sz="2200" b="1" dirty="0" smtClean="0">
                <a:solidFill>
                  <a:srgbClr val="FF0000"/>
                </a:solidFill>
              </a:rPr>
            </a:br>
            <a:r>
              <a:rPr lang="ar-SA" sz="2200" b="1" i="0" dirty="0" smtClean="0">
                <a:solidFill>
                  <a:srgbClr val="000103"/>
                </a:solidFill>
                <a:effectLst/>
                <a:latin typeface="Tahoma" panose="020B0604030504040204" pitchFamily="34" charset="0"/>
              </a:rPr>
              <a:t>جزاءه جزاء سنمار:</a:t>
            </a:r>
            <a:r>
              <a:rPr lang="ar-SA" sz="2200" b="1" dirty="0" smtClean="0"/>
              <a:t/>
            </a:r>
            <a:br>
              <a:rPr lang="ar-SA" sz="2200" b="1" dirty="0" smtClean="0"/>
            </a:br>
            <a:r>
              <a:rPr lang="ar-SA" sz="2200" b="1" i="0" dirty="0" smtClean="0">
                <a:solidFill>
                  <a:srgbClr val="000103"/>
                </a:solidFill>
                <a:effectLst/>
                <a:latin typeface="Tahoma" panose="020B0604030504040204" pitchFamily="34" charset="0"/>
              </a:rPr>
              <a:t>يضرب لمن يحسن في عمله فيكافأ بالإساءة اليه.</a:t>
            </a:r>
            <a:endParaRPr lang="en-US" sz="2200" b="1" dirty="0"/>
          </a:p>
        </p:txBody>
      </p:sp>
    </p:spTree>
    <p:extLst>
      <p:ext uri="{BB962C8B-B14F-4D97-AF65-F5344CB8AC3E}">
        <p14:creationId xmlns:p14="http://schemas.microsoft.com/office/powerpoint/2010/main" val="25685564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5"/>
                                        </p:tgtEl>
                                        <p:attrNameLst>
                                          <p:attrName>style.visibility</p:attrName>
                                        </p:attrNameLst>
                                      </p:cBhvr>
                                      <p:to>
                                        <p:strVal val="visible"/>
                                      </p:to>
                                    </p:set>
                                    <p:anim calcmode="lin" valueType="num">
                                      <p:cBhvr>
                                        <p:cTn id="7" dur="500" fill="hold"/>
                                        <p:tgtEl>
                                          <p:spTgt spid="25"/>
                                        </p:tgtEl>
                                        <p:attrNameLst>
                                          <p:attrName>ppt_w</p:attrName>
                                        </p:attrNameLst>
                                      </p:cBhvr>
                                      <p:tavLst>
                                        <p:tav tm="0">
                                          <p:val>
                                            <p:fltVal val="0"/>
                                          </p:val>
                                        </p:tav>
                                        <p:tav tm="100000">
                                          <p:val>
                                            <p:strVal val="#ppt_w"/>
                                          </p:val>
                                        </p:tav>
                                      </p:tavLst>
                                    </p:anim>
                                    <p:anim calcmode="lin" valueType="num">
                                      <p:cBhvr>
                                        <p:cTn id="8" dur="500" fill="hold"/>
                                        <p:tgtEl>
                                          <p:spTgt spid="25"/>
                                        </p:tgtEl>
                                        <p:attrNameLst>
                                          <p:attrName>ppt_h</p:attrName>
                                        </p:attrNameLst>
                                      </p:cBhvr>
                                      <p:tavLst>
                                        <p:tav tm="0">
                                          <p:val>
                                            <p:fltVal val="0"/>
                                          </p:val>
                                        </p:tav>
                                        <p:tav tm="100000">
                                          <p:val>
                                            <p:strVal val="#ppt_h"/>
                                          </p:val>
                                        </p:tav>
                                      </p:tavLst>
                                    </p:anim>
                                    <p:animEffect transition="in" filter="fade">
                                      <p:cBhvr>
                                        <p:cTn id="9"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331640" y="980728"/>
            <a:ext cx="7488832" cy="4955203"/>
          </a:xfrm>
          <a:prstGeom prst="rect">
            <a:avLst/>
          </a:prstGeom>
        </p:spPr>
        <p:txBody>
          <a:bodyPr wrap="square">
            <a:spAutoFit/>
          </a:bodyPr>
          <a:lstStyle/>
          <a:p>
            <a:pPr algn="r" rtl="1"/>
            <a:r>
              <a:rPr lang="ar-SA" sz="2600" b="0" i="0" dirty="0" smtClean="0">
                <a:solidFill>
                  <a:srgbClr val="0070C0"/>
                </a:solidFill>
                <a:effectLst/>
                <a:latin typeface="Tahoma" panose="020B0604030504040204" pitchFamily="34" charset="0"/>
                <a:cs typeface="AL-Mateen" pitchFamily="2" charset="-78"/>
              </a:rPr>
              <a:t>4- حكم العرب في الجاهلية</a:t>
            </a:r>
          </a:p>
          <a:p>
            <a:pPr algn="r" rtl="1"/>
            <a:endParaRPr lang="ar-SA" sz="2600" dirty="0">
              <a:solidFill>
                <a:srgbClr val="0070C0"/>
              </a:solidFill>
            </a:endParaRPr>
          </a:p>
          <a:p>
            <a:pPr marL="342900" indent="-342900" algn="r" rtl="1">
              <a:buFont typeface="Wingdings" panose="05000000000000000000" pitchFamily="2" charset="2"/>
              <a:buChar char="Ø"/>
            </a:pPr>
            <a:r>
              <a:rPr lang="ar-SA" sz="2200" b="1" i="0" dirty="0" smtClean="0">
                <a:solidFill>
                  <a:srgbClr val="FF0000"/>
                </a:solidFill>
                <a:effectLst/>
                <a:latin typeface="Tahoma" panose="020B0604030504040204" pitchFamily="34" charset="0"/>
              </a:rPr>
              <a:t>الحكمة: </a:t>
            </a:r>
            <a:r>
              <a:rPr lang="ar-SA" sz="2200" b="1" i="0" dirty="0" smtClean="0">
                <a:solidFill>
                  <a:srgbClr val="000103"/>
                </a:solidFill>
                <a:effectLst/>
                <a:latin typeface="Tahoma" panose="020B0604030504040204" pitchFamily="34" charset="0"/>
              </a:rPr>
              <a:t>قول موجز مشهور صائب الفكرة رائع التعبير، يتضمن معني مسلما</a:t>
            </a:r>
            <a:r>
              <a:rPr lang="ar-SA" sz="2200" b="1" dirty="0" smtClean="0"/>
              <a:t/>
            </a:r>
            <a:br>
              <a:rPr lang="ar-SA" sz="2200" b="1" dirty="0" smtClean="0"/>
            </a:br>
            <a:r>
              <a:rPr lang="ar-SA" sz="2200" b="1" i="0" dirty="0" smtClean="0">
                <a:solidFill>
                  <a:srgbClr val="000103"/>
                </a:solidFill>
                <a:effectLst/>
                <a:latin typeface="Tahoma" panose="020B0604030504040204" pitchFamily="34" charset="0"/>
              </a:rPr>
              <a:t>به، يهدف الي الخير والصواب وتعبر عن خلاصة خبرات وتجارب صاحبها في الحياة.</a:t>
            </a:r>
            <a:endParaRPr lang="ar-SA" sz="2200" b="1" dirty="0"/>
          </a:p>
          <a:p>
            <a:pPr marL="342900" indent="-342900" algn="r" rtl="1">
              <a:buFont typeface="Wingdings" panose="05000000000000000000" pitchFamily="2" charset="2"/>
              <a:buChar char="Ø"/>
            </a:pPr>
            <a:r>
              <a:rPr lang="ar-SA" sz="2200" b="1" i="0" dirty="0" smtClean="0">
                <a:solidFill>
                  <a:srgbClr val="FF0000"/>
                </a:solidFill>
                <a:effectLst/>
                <a:latin typeface="Tahoma" panose="020B0604030504040204" pitchFamily="34" charset="0"/>
              </a:rPr>
              <a:t>فيم تلتقي الحكمة والمثل؟ وفيم يختلفان؟</a:t>
            </a:r>
            <a:r>
              <a:rPr lang="ar-SA" sz="2200" b="1" dirty="0" smtClean="0"/>
              <a:t/>
            </a:r>
            <a:br>
              <a:rPr lang="ar-SA" sz="2200" b="1" dirty="0" smtClean="0"/>
            </a:br>
            <a:r>
              <a:rPr lang="ar-SA" sz="2200" b="1" i="0" dirty="0" smtClean="0">
                <a:solidFill>
                  <a:srgbClr val="000103"/>
                </a:solidFill>
                <a:effectLst/>
                <a:latin typeface="Tahoma" panose="020B0604030504040204" pitchFamily="34" charset="0"/>
              </a:rPr>
              <a:t>تتفق الحكمة مع المثل في: الايجاز، والصدق، وقوة التعبير، وسلامة الفكرة.</a:t>
            </a:r>
            <a:r>
              <a:rPr lang="ar-SA" sz="2200" b="1" dirty="0" smtClean="0"/>
              <a:t/>
            </a:r>
            <a:br>
              <a:rPr lang="ar-SA" sz="2200" b="1" dirty="0" smtClean="0"/>
            </a:br>
            <a:r>
              <a:rPr lang="ar-SA" sz="2200" b="1" i="0" dirty="0" smtClean="0">
                <a:solidFill>
                  <a:srgbClr val="000103"/>
                </a:solidFill>
                <a:effectLst/>
                <a:latin typeface="Tahoma" panose="020B0604030504040204" pitchFamily="34" charset="0"/>
              </a:rPr>
              <a:t>وتختلف الحكمة عن المثل في أمرين:-</a:t>
            </a:r>
            <a:r>
              <a:rPr lang="ar-SA" sz="2200" b="1" dirty="0" smtClean="0"/>
              <a:t/>
            </a:r>
            <a:br>
              <a:rPr lang="ar-SA" sz="2200" b="1" dirty="0" smtClean="0"/>
            </a:br>
            <a:r>
              <a:rPr lang="ar-SA" sz="2200" b="1" i="0" dirty="0" smtClean="0">
                <a:solidFill>
                  <a:srgbClr val="000103"/>
                </a:solidFill>
                <a:effectLst/>
                <a:latin typeface="Tahoma" panose="020B0604030504040204" pitchFamily="34" charset="0"/>
              </a:rPr>
              <a:t>لا ترتبط في اساسها بحادثة او قصة.</a:t>
            </a:r>
            <a:r>
              <a:rPr lang="ar-SA" sz="2200" b="1" dirty="0" smtClean="0"/>
              <a:t/>
            </a:r>
            <a:br>
              <a:rPr lang="ar-SA" sz="2200" b="1" dirty="0" smtClean="0"/>
            </a:br>
            <a:r>
              <a:rPr lang="ar-SA" sz="2200" b="1" i="0" dirty="0" smtClean="0">
                <a:solidFill>
                  <a:srgbClr val="000103"/>
                </a:solidFill>
                <a:effectLst/>
                <a:latin typeface="Tahoma" panose="020B0604030504040204" pitchFamily="34" charset="0"/>
              </a:rPr>
              <a:t>انها تصدر غالبا عن طائفة خاصة من الناس لها خبرتها وتجاربها وثقافتها.</a:t>
            </a:r>
            <a:endParaRPr lang="ar-SA" sz="2200" b="1" dirty="0"/>
          </a:p>
          <a:p>
            <a:pPr marL="342900" indent="-342900" algn="r" rtl="1">
              <a:buFont typeface="Wingdings" panose="05000000000000000000" pitchFamily="2" charset="2"/>
              <a:buChar char="Ø"/>
            </a:pPr>
            <a:r>
              <a:rPr lang="ar-SA" sz="2200" b="1" i="0" dirty="0" smtClean="0">
                <a:solidFill>
                  <a:srgbClr val="FF0000"/>
                </a:solidFill>
                <a:effectLst/>
                <a:latin typeface="Tahoma" panose="020B0604030504040204" pitchFamily="34" charset="0"/>
              </a:rPr>
              <a:t>اسباب انتشارها:-</a:t>
            </a:r>
            <a:r>
              <a:rPr lang="ar-SA" sz="2200" b="1" dirty="0" smtClean="0"/>
              <a:t/>
            </a:r>
            <a:br>
              <a:rPr lang="ar-SA" sz="2200" b="1" dirty="0" smtClean="0"/>
            </a:br>
            <a:r>
              <a:rPr lang="ar-SA" sz="2200" b="1" i="0" dirty="0" smtClean="0">
                <a:solidFill>
                  <a:srgbClr val="000103"/>
                </a:solidFill>
                <a:effectLst/>
                <a:latin typeface="Tahoma" panose="020B0604030504040204" pitchFamily="34" charset="0"/>
              </a:rPr>
              <a:t>قد شاعت الحكمة علي ألسنة العرب لاعتمادها علي التجارب واستخلاص العظة من الحوادث ونفاذ البصيرة والتمكن من ناحية البلاغة.</a:t>
            </a:r>
            <a:r>
              <a:rPr lang="ar-SA" sz="2200" b="1" dirty="0" smtClean="0"/>
              <a:t/>
            </a:r>
            <a:br>
              <a:rPr lang="ar-SA" sz="2200" b="1" dirty="0" smtClean="0"/>
            </a:br>
            <a:endParaRPr lang="en-US" sz="2200" b="1" dirty="0"/>
          </a:p>
        </p:txBody>
      </p:sp>
    </p:spTree>
    <p:extLst>
      <p:ext uri="{BB962C8B-B14F-4D97-AF65-F5344CB8AC3E}">
        <p14:creationId xmlns:p14="http://schemas.microsoft.com/office/powerpoint/2010/main" val="3470508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2000"/>
                                        <p:tgtEl>
                                          <p:spTgt spid="5"/>
                                        </p:tgtEl>
                                      </p:cBhvr>
                                    </p:animEffect>
                                    <p:anim calcmode="lin" valueType="num">
                                      <p:cBhvr>
                                        <p:cTn id="8" dur="2000" fill="hold"/>
                                        <p:tgtEl>
                                          <p:spTgt spid="5"/>
                                        </p:tgtEl>
                                        <p:attrNameLst>
                                          <p:attrName>ppt_w</p:attrName>
                                        </p:attrNameLst>
                                      </p:cBhvr>
                                      <p:tavLst>
                                        <p:tav tm="0" fmla="#ppt_w*sin(2.5*pi*$)">
                                          <p:val>
                                            <p:fltVal val="0"/>
                                          </p:val>
                                        </p:tav>
                                        <p:tav tm="100000">
                                          <p:val>
                                            <p:fltVal val="1"/>
                                          </p:val>
                                        </p:tav>
                                      </p:tavLst>
                                    </p:anim>
                                    <p:anim calcmode="lin" valueType="num">
                                      <p:cBhvr>
                                        <p:cTn id="9" dur="2000" fill="hold"/>
                                        <p:tgtEl>
                                          <p:spTgt spid="5"/>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691680" y="764704"/>
            <a:ext cx="6624736" cy="5170646"/>
          </a:xfrm>
          <a:prstGeom prst="rect">
            <a:avLst/>
          </a:prstGeom>
          <a:noFill/>
        </p:spPr>
        <p:txBody>
          <a:bodyPr wrap="square" rtlCol="0">
            <a:spAutoFit/>
          </a:bodyPr>
          <a:lstStyle/>
          <a:p>
            <a:pPr marL="285750" indent="-285750" algn="r" rtl="1">
              <a:buFont typeface="Wingdings" panose="05000000000000000000" pitchFamily="2" charset="2"/>
              <a:buChar char="Ø"/>
            </a:pPr>
            <a:r>
              <a:rPr lang="ar-SA" sz="2200" b="1" dirty="0" smtClean="0">
                <a:solidFill>
                  <a:srgbClr val="FF0000"/>
                </a:solidFill>
                <a:latin typeface="Tahoma" panose="020B0604030504040204" pitchFamily="34" charset="0"/>
              </a:rPr>
              <a:t>الخصائص الفنية لأسلوب الحكمة</a:t>
            </a:r>
            <a:r>
              <a:rPr lang="ar-SA" sz="2200" b="1" dirty="0" smtClean="0"/>
              <a:t/>
            </a:r>
            <a:br>
              <a:rPr lang="ar-SA" sz="2200" b="1" dirty="0" smtClean="0"/>
            </a:br>
            <a:r>
              <a:rPr lang="ar-SA" sz="2200" b="1" dirty="0" smtClean="0"/>
              <a:t>	</a:t>
            </a:r>
            <a:r>
              <a:rPr lang="ar-SA" sz="2200" b="1" dirty="0" smtClean="0">
                <a:solidFill>
                  <a:srgbClr val="000103"/>
                </a:solidFill>
                <a:latin typeface="Tahoma" panose="020B0604030504040204" pitchFamily="34" charset="0"/>
              </a:rPr>
              <a:t>1- روعة التعبير</a:t>
            </a:r>
            <a:endParaRPr lang="en-US" sz="2200" b="1" dirty="0" smtClean="0">
              <a:solidFill>
                <a:srgbClr val="000103"/>
              </a:solidFill>
              <a:latin typeface="Tahoma" panose="020B0604030504040204" pitchFamily="34" charset="0"/>
            </a:endParaRPr>
          </a:p>
          <a:p>
            <a:pPr algn="r" rtl="1"/>
            <a:r>
              <a:rPr lang="ar-SA" sz="2200" b="1" dirty="0" smtClean="0">
                <a:solidFill>
                  <a:srgbClr val="000103"/>
                </a:solidFill>
                <a:latin typeface="Tahoma" panose="020B0604030504040204" pitchFamily="34" charset="0"/>
              </a:rPr>
              <a:t>	2- قوة اللفظ</a:t>
            </a:r>
            <a:r>
              <a:rPr lang="ar-SA" sz="2200" b="1" dirty="0" smtClean="0"/>
              <a:t/>
            </a:r>
            <a:br>
              <a:rPr lang="ar-SA" sz="2200" b="1" dirty="0" smtClean="0"/>
            </a:br>
            <a:r>
              <a:rPr lang="ar-SA" sz="2200" b="1" dirty="0" smtClean="0"/>
              <a:t>	</a:t>
            </a:r>
            <a:r>
              <a:rPr lang="ar-SA" sz="2200" b="1" dirty="0" smtClean="0">
                <a:solidFill>
                  <a:srgbClr val="000103"/>
                </a:solidFill>
                <a:latin typeface="Tahoma" panose="020B0604030504040204" pitchFamily="34" charset="0"/>
              </a:rPr>
              <a:t>3- دقة التشبيه </a:t>
            </a:r>
            <a:endParaRPr lang="en-US" sz="2200" b="1" dirty="0" smtClean="0">
              <a:solidFill>
                <a:srgbClr val="000103"/>
              </a:solidFill>
              <a:latin typeface="Tahoma" panose="020B0604030504040204" pitchFamily="34" charset="0"/>
            </a:endParaRPr>
          </a:p>
          <a:p>
            <a:pPr algn="r" rtl="1"/>
            <a:r>
              <a:rPr lang="ar-SA" sz="2200" b="1" dirty="0" smtClean="0">
                <a:solidFill>
                  <a:srgbClr val="000103"/>
                </a:solidFill>
                <a:latin typeface="Tahoma" panose="020B0604030504040204" pitchFamily="34" charset="0"/>
              </a:rPr>
              <a:t>	4- سلامة الفكرة مع الايجاز</a:t>
            </a:r>
            <a:endParaRPr lang="ar-SA" sz="2200" b="1" dirty="0"/>
          </a:p>
          <a:p>
            <a:pPr marL="285750" indent="-285750" algn="r" rtl="1">
              <a:buFont typeface="Wingdings" panose="05000000000000000000" pitchFamily="2" charset="2"/>
              <a:buChar char="Ø"/>
            </a:pPr>
            <a:endParaRPr lang="ar-SA" sz="2200" b="1" dirty="0" smtClean="0">
              <a:solidFill>
                <a:srgbClr val="FF0000"/>
              </a:solidFill>
              <a:latin typeface="Tahoma" panose="020B0604030504040204" pitchFamily="34" charset="0"/>
            </a:endParaRPr>
          </a:p>
          <a:p>
            <a:pPr marL="285750" indent="-285750" algn="r" rtl="1">
              <a:buFont typeface="Wingdings" panose="05000000000000000000" pitchFamily="2" charset="2"/>
              <a:buChar char="Ø"/>
            </a:pPr>
            <a:r>
              <a:rPr lang="ar-SA" sz="2200" b="1" dirty="0" smtClean="0">
                <a:solidFill>
                  <a:srgbClr val="FF0000"/>
                </a:solidFill>
                <a:latin typeface="Tahoma" panose="020B0604030504040204" pitchFamily="34" charset="0"/>
              </a:rPr>
              <a:t>الحكمة صوت العقل: </a:t>
            </a:r>
            <a:r>
              <a:rPr lang="ar-SA" sz="2200" b="1" dirty="0" smtClean="0">
                <a:solidFill>
                  <a:srgbClr val="000103"/>
                </a:solidFill>
                <a:latin typeface="Tahoma" panose="020B0604030504040204" pitchFamily="34" charset="0"/>
              </a:rPr>
              <a:t>لأن الحكمة قول موجز يقوم علي فكرة سديدة وتكون بعد تأمل وموازنة بين الامور واستخلاص العبرة منها ولذلك فهي تعبر عن الرأي والعقل.</a:t>
            </a:r>
            <a:endParaRPr lang="ar-SA" sz="2200" b="1" dirty="0"/>
          </a:p>
          <a:p>
            <a:pPr marL="285750" indent="-285750" algn="r" rtl="1">
              <a:buFont typeface="Wingdings" panose="05000000000000000000" pitchFamily="2" charset="2"/>
              <a:buChar char="Ø"/>
            </a:pPr>
            <a:endParaRPr lang="ar-SA" sz="2200" b="1" dirty="0" smtClean="0">
              <a:solidFill>
                <a:srgbClr val="000103"/>
              </a:solidFill>
              <a:latin typeface="Tahoma" panose="020B0604030504040204" pitchFamily="34" charset="0"/>
            </a:endParaRPr>
          </a:p>
          <a:p>
            <a:pPr marL="285750" indent="-285750" algn="r" rtl="1">
              <a:buFont typeface="Wingdings" panose="05000000000000000000" pitchFamily="2" charset="2"/>
              <a:buChar char="Ø"/>
            </a:pPr>
            <a:r>
              <a:rPr lang="ar-SA" sz="2200" b="1" dirty="0" smtClean="0">
                <a:solidFill>
                  <a:srgbClr val="FF0000"/>
                </a:solidFill>
                <a:latin typeface="Tahoma" panose="020B0604030504040204" pitchFamily="34" charset="0"/>
              </a:rPr>
              <a:t>نماذج من حكم العرب في الجاهلية</a:t>
            </a:r>
            <a:r>
              <a:rPr lang="ar-SA" sz="2200" b="1" dirty="0" smtClean="0">
                <a:solidFill>
                  <a:srgbClr val="FF0000"/>
                </a:solidFill>
              </a:rPr>
              <a:t/>
            </a:r>
            <a:br>
              <a:rPr lang="ar-SA" sz="2200" b="1" dirty="0" smtClean="0">
                <a:solidFill>
                  <a:srgbClr val="FF0000"/>
                </a:solidFill>
              </a:rPr>
            </a:br>
            <a:r>
              <a:rPr lang="ar-SA" sz="2200" b="1" dirty="0" smtClean="0">
                <a:solidFill>
                  <a:srgbClr val="000103"/>
                </a:solidFill>
                <a:latin typeface="Tahoma" panose="020B0604030504040204" pitchFamily="34" charset="0"/>
              </a:rPr>
              <a:t>رب ملوم لا ذنب له.</a:t>
            </a:r>
            <a:r>
              <a:rPr lang="ar-SA" sz="2200" b="1" dirty="0" smtClean="0"/>
              <a:t/>
            </a:r>
            <a:br>
              <a:rPr lang="ar-SA" sz="2200" b="1" dirty="0" smtClean="0"/>
            </a:br>
            <a:r>
              <a:rPr lang="ar-SA" sz="2200" b="1" dirty="0" smtClean="0">
                <a:solidFill>
                  <a:srgbClr val="000103"/>
                </a:solidFill>
                <a:latin typeface="Tahoma" panose="020B0604030504040204" pitchFamily="34" charset="0"/>
              </a:rPr>
              <a:t>أدب المرء خير من ذهبه</a:t>
            </a:r>
            <a:r>
              <a:rPr lang="ar-SA" sz="2200" b="1" dirty="0" smtClean="0"/>
              <a:t/>
            </a:r>
            <a:br>
              <a:rPr lang="ar-SA" sz="2200" b="1" dirty="0" smtClean="0"/>
            </a:br>
            <a:r>
              <a:rPr lang="ar-SA" sz="2200" b="1" dirty="0" smtClean="0">
                <a:solidFill>
                  <a:srgbClr val="000103"/>
                </a:solidFill>
                <a:latin typeface="Tahoma" panose="020B0604030504040204" pitchFamily="34" charset="0"/>
              </a:rPr>
              <a:t>معناها ان قيمة الانسان بأدبه لا بماله..</a:t>
            </a:r>
            <a:endParaRPr lang="en-US" sz="2200" b="1" dirty="0" smtClean="0"/>
          </a:p>
          <a:p>
            <a:pPr algn="r" rtl="1"/>
            <a:endParaRPr lang="en-US" sz="2200" dirty="0"/>
          </a:p>
        </p:txBody>
      </p:sp>
    </p:spTree>
    <p:extLst>
      <p:ext uri="{BB962C8B-B14F-4D97-AF65-F5344CB8AC3E}">
        <p14:creationId xmlns:p14="http://schemas.microsoft.com/office/powerpoint/2010/main" val="21839195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ppt_w</p:attrName>
                                        </p:attrNameLst>
                                      </p:cBhvr>
                                      <p:tavLst>
                                        <p:tav tm="0">
                                          <p:val>
                                            <p:fltVal val="0"/>
                                          </p:val>
                                        </p:tav>
                                        <p:tav tm="100000">
                                          <p:val>
                                            <p:strVal val="#ppt_w"/>
                                          </p:val>
                                        </p:tav>
                                      </p:tavLst>
                                    </p:anim>
                                    <p:anim calcmode="lin" valueType="num">
                                      <p:cBhvr>
                                        <p:cTn id="8" dur="500" fill="hold"/>
                                        <p:tgtEl>
                                          <p:spTgt spid="6"/>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331640" y="2348880"/>
            <a:ext cx="7488832" cy="892552"/>
          </a:xfrm>
          <a:prstGeom prst="rect">
            <a:avLst/>
          </a:prstGeom>
          <a:noFill/>
        </p:spPr>
        <p:txBody>
          <a:bodyPr wrap="square" rtlCol="0">
            <a:spAutoFit/>
          </a:bodyPr>
          <a:lstStyle/>
          <a:p>
            <a:pPr algn="ctr" rtl="1"/>
            <a:r>
              <a:rPr lang="ar-SA" sz="2600" b="1" dirty="0" smtClean="0"/>
              <a:t>الكهانة معناها القضاء بالغيب والكاهن هو الذي يتعاطى الخبر عن الكائنات في مستقبل الزمان، ويدعي معرفة الأسرار</a:t>
            </a:r>
            <a:endParaRPr lang="en-US" sz="2600" b="1" dirty="0"/>
          </a:p>
        </p:txBody>
      </p:sp>
      <p:sp>
        <p:nvSpPr>
          <p:cNvPr id="4" name="TextBox 3"/>
          <p:cNvSpPr txBox="1"/>
          <p:nvPr/>
        </p:nvSpPr>
        <p:spPr>
          <a:xfrm>
            <a:off x="1979712" y="764704"/>
            <a:ext cx="5256584" cy="707886"/>
          </a:xfrm>
          <a:prstGeom prst="rect">
            <a:avLst/>
          </a:prstGeom>
          <a:noFill/>
        </p:spPr>
        <p:txBody>
          <a:bodyPr wrap="square" rtlCol="0">
            <a:spAutoFit/>
          </a:bodyPr>
          <a:lstStyle/>
          <a:p>
            <a:pPr algn="ctr" rtl="1"/>
            <a:r>
              <a:rPr lang="ar-SA" sz="4000" dirty="0" smtClean="0">
                <a:solidFill>
                  <a:srgbClr val="0070C0"/>
                </a:solidFill>
                <a:cs typeface="AL-Mateen" pitchFamily="2" charset="-78"/>
              </a:rPr>
              <a:t>5- سجــــع الكهــــــــان</a:t>
            </a:r>
            <a:endParaRPr lang="ar-SA" sz="4000" dirty="0">
              <a:solidFill>
                <a:srgbClr val="0070C0"/>
              </a:solidFill>
              <a:cs typeface="AL-Mateen"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anim calcmode="lin" valueType="num">
                                      <p:cBhvr>
                                        <p:cTn id="8" dur="2000" fill="hold"/>
                                        <p:tgtEl>
                                          <p:spTgt spid="4"/>
                                        </p:tgtEl>
                                        <p:attrNameLst>
                                          <p:attrName>style.rotation</p:attrName>
                                        </p:attrNameLst>
                                      </p:cBhvr>
                                      <p:tavLst>
                                        <p:tav tm="0">
                                          <p:val>
                                            <p:fltVal val="720"/>
                                          </p:val>
                                        </p:tav>
                                        <p:tav tm="100000">
                                          <p:val>
                                            <p:fltVal val="0"/>
                                          </p:val>
                                        </p:tav>
                                      </p:tavLst>
                                    </p:anim>
                                    <p:anim calcmode="lin" valueType="num">
                                      <p:cBhvr>
                                        <p:cTn id="9" dur="2000" fill="hold"/>
                                        <p:tgtEl>
                                          <p:spTgt spid="4"/>
                                        </p:tgtEl>
                                        <p:attrNameLst>
                                          <p:attrName>ppt_h</p:attrName>
                                        </p:attrNameLst>
                                      </p:cBhvr>
                                      <p:tavLst>
                                        <p:tav tm="0">
                                          <p:val>
                                            <p:fltVal val="0"/>
                                          </p:val>
                                        </p:tav>
                                        <p:tav tm="100000">
                                          <p:val>
                                            <p:strVal val="#ppt_h"/>
                                          </p:val>
                                        </p:tav>
                                      </p:tavLst>
                                    </p:anim>
                                    <p:anim calcmode="lin" valueType="num">
                                      <p:cBhvr>
                                        <p:cTn id="10" dur="2000" fill="hold"/>
                                        <p:tgtEl>
                                          <p:spTgt spid="4"/>
                                        </p:tgtEl>
                                        <p:attrNameLst>
                                          <p:attrName>ppt_w</p:attrName>
                                        </p:attrNameLst>
                                      </p:cBhvr>
                                      <p:tavLst>
                                        <p:tav tm="0">
                                          <p:val>
                                            <p:fltVal val="0"/>
                                          </p:val>
                                        </p:tav>
                                        <p:tav tm="100000">
                                          <p:val>
                                            <p:strVal val="#ppt_w"/>
                                          </p:val>
                                        </p:tav>
                                      </p:tavLst>
                                    </p:anim>
                                  </p:childTnLst>
                                </p:cTn>
                              </p:par>
                              <p:par>
                                <p:cTn id="11" presetID="35" presetClass="entr" presetSubtype="0" fill="hold" grpId="0" nodeType="with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fade">
                                      <p:cBhvr>
                                        <p:cTn id="13" dur="2000"/>
                                        <p:tgtEl>
                                          <p:spTgt spid="3"/>
                                        </p:tgtEl>
                                      </p:cBhvr>
                                    </p:animEffect>
                                    <p:anim calcmode="lin" valueType="num">
                                      <p:cBhvr>
                                        <p:cTn id="14" dur="2000" fill="hold"/>
                                        <p:tgtEl>
                                          <p:spTgt spid="3"/>
                                        </p:tgtEl>
                                        <p:attrNameLst>
                                          <p:attrName>style.rotation</p:attrName>
                                        </p:attrNameLst>
                                      </p:cBhvr>
                                      <p:tavLst>
                                        <p:tav tm="0">
                                          <p:val>
                                            <p:fltVal val="720"/>
                                          </p:val>
                                        </p:tav>
                                        <p:tav tm="100000">
                                          <p:val>
                                            <p:fltVal val="0"/>
                                          </p:val>
                                        </p:tav>
                                      </p:tavLst>
                                    </p:anim>
                                    <p:anim calcmode="lin" valueType="num">
                                      <p:cBhvr>
                                        <p:cTn id="15" dur="2000" fill="hold"/>
                                        <p:tgtEl>
                                          <p:spTgt spid="3"/>
                                        </p:tgtEl>
                                        <p:attrNameLst>
                                          <p:attrName>ppt_h</p:attrName>
                                        </p:attrNameLst>
                                      </p:cBhvr>
                                      <p:tavLst>
                                        <p:tav tm="0">
                                          <p:val>
                                            <p:fltVal val="0"/>
                                          </p:val>
                                        </p:tav>
                                        <p:tav tm="100000">
                                          <p:val>
                                            <p:strVal val="#ppt_h"/>
                                          </p:val>
                                        </p:tav>
                                      </p:tavLst>
                                    </p:anim>
                                    <p:anim calcmode="lin" valueType="num">
                                      <p:cBhvr>
                                        <p:cTn id="16" dur="2000" fill="hold"/>
                                        <p:tgtEl>
                                          <p:spTgt spid="3"/>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87624" y="2348880"/>
            <a:ext cx="7498080" cy="2427182"/>
          </a:xfrm>
        </p:spPr>
        <p:txBody>
          <a:bodyPr>
            <a:noAutofit/>
            <a:scene3d>
              <a:camera prst="orthographicFront"/>
              <a:lightRig rig="threePt" dir="t"/>
            </a:scene3d>
            <a:sp3d extrusionH="57150">
              <a:bevelT w="82550" h="38100" prst="coolSlant"/>
            </a:sp3d>
          </a:bodyPr>
          <a:lstStyle/>
          <a:p>
            <a:pPr algn="ctr"/>
            <a:r>
              <a:rPr lang="ar-SA" sz="8000" dirty="0" smtClean="0">
                <a:solidFill>
                  <a:srgbClr val="0070C0"/>
                </a:solidFill>
                <a:effectLst>
                  <a:outerShdw blurRad="38100" dist="38100" dir="2700000" algn="tl">
                    <a:srgbClr val="000000">
                      <a:alpha val="43137"/>
                    </a:srgbClr>
                  </a:outerShdw>
                </a:effectLst>
                <a:latin typeface="Aldhabi" panose="01000000000000000000" pitchFamily="2" charset="-78"/>
                <a:cs typeface="AL-Hosam" pitchFamily="2" charset="-78"/>
              </a:rPr>
              <a:t>عوامل الازدهار في العصور الأدبية</a:t>
            </a:r>
            <a:endParaRPr lang="en-US" sz="8000" dirty="0">
              <a:solidFill>
                <a:srgbClr val="0070C0"/>
              </a:solidFill>
              <a:effectLst>
                <a:outerShdw blurRad="38100" dist="38100" dir="2700000" algn="tl">
                  <a:srgbClr val="000000">
                    <a:alpha val="43137"/>
                  </a:srgbClr>
                </a:outerShdw>
              </a:effectLst>
              <a:latin typeface="Aldhabi" panose="01000000000000000000" pitchFamily="2" charset="-78"/>
              <a:cs typeface="AL-Hosam" pitchFamily="2" charset="-78"/>
            </a:endParaRPr>
          </a:p>
        </p:txBody>
      </p:sp>
    </p:spTree>
    <p:extLst>
      <p:ext uri="{BB962C8B-B14F-4D97-AF65-F5344CB8AC3E}">
        <p14:creationId xmlns:p14="http://schemas.microsoft.com/office/powerpoint/2010/main" val="10657435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37"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outVertic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91679" y="1340768"/>
            <a:ext cx="5952661" cy="4464496"/>
          </a:xfrm>
          <a:prstGeom prst="rect">
            <a:avLst/>
          </a:prstGeom>
        </p:spPr>
      </p:pic>
    </p:spTree>
    <p:extLst>
      <p:ext uri="{BB962C8B-B14F-4D97-AF65-F5344CB8AC3E}">
        <p14:creationId xmlns:p14="http://schemas.microsoft.com/office/powerpoint/2010/main" val="22768017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ircle(in)">
                                      <p:cBhvr>
                                        <p:cTn id="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827584" y="620688"/>
            <a:ext cx="8055361" cy="5693866"/>
          </a:xfrm>
          <a:prstGeom prst="rect">
            <a:avLst/>
          </a:prstGeom>
        </p:spPr>
        <p:txBody>
          <a:bodyPr wrap="square">
            <a:spAutoFit/>
            <a:scene3d>
              <a:camera prst="orthographicFront"/>
              <a:lightRig rig="threePt" dir="t"/>
            </a:scene3d>
            <a:sp3d extrusionH="57150">
              <a:bevelT w="50800" h="38100" prst="riblet"/>
            </a:sp3d>
          </a:bodyPr>
          <a:lstStyle/>
          <a:p>
            <a:pPr algn="r" rtl="1"/>
            <a:r>
              <a:rPr lang="ar-SA" sz="2800" b="1" dirty="0" smtClean="0">
                <a:solidFill>
                  <a:srgbClr val="FF0000"/>
                </a:solidFill>
                <a:latin typeface="Tahoma" panose="020B0604030504040204" pitchFamily="34" charset="0"/>
              </a:rPr>
              <a:t>1: العصر </a:t>
            </a:r>
            <a:r>
              <a:rPr lang="ar-SA" sz="2800" b="1" dirty="0">
                <a:solidFill>
                  <a:srgbClr val="FF0000"/>
                </a:solidFill>
                <a:latin typeface="Tahoma" panose="020B0604030504040204" pitchFamily="34" charset="0"/>
              </a:rPr>
              <a:t>الجاهلي :</a:t>
            </a:r>
            <a:r>
              <a:rPr lang="ar-SA" sz="2800" b="1" dirty="0">
                <a:solidFill>
                  <a:srgbClr val="FF0000"/>
                </a:solidFill>
              </a:rPr>
              <a:t/>
            </a:r>
            <a:br>
              <a:rPr lang="ar-SA" sz="2800" b="1" dirty="0">
                <a:solidFill>
                  <a:srgbClr val="FF0000"/>
                </a:solidFill>
              </a:rPr>
            </a:br>
            <a:r>
              <a:rPr lang="ar-SA" sz="2800" b="1" dirty="0">
                <a:latin typeface="Tahoma" panose="020B0604030504040204" pitchFamily="34" charset="0"/>
              </a:rPr>
              <a:t>ويحّدده كثير من مؤرخي الأدب بنحو قرنٍ ونصف </a:t>
            </a:r>
            <a:r>
              <a:rPr lang="ar-SA" sz="2800" b="1" dirty="0" smtClean="0">
                <a:latin typeface="Tahoma" panose="020B0604030504040204" pitchFamily="34" charset="0"/>
              </a:rPr>
              <a:t>قبل</a:t>
            </a:r>
            <a:r>
              <a:rPr lang="ar-SA" sz="2800" b="1" dirty="0">
                <a:latin typeface="Tahoma" panose="020B0604030504040204" pitchFamily="34" charset="0"/>
              </a:rPr>
              <a:t>ثانياً: </a:t>
            </a:r>
            <a:endParaRPr lang="ar-SA" sz="2800" b="1" dirty="0" smtClean="0">
              <a:latin typeface="Tahoma" panose="020B0604030504040204" pitchFamily="34" charset="0"/>
            </a:endParaRPr>
          </a:p>
          <a:p>
            <a:pPr algn="r" rtl="1"/>
            <a:r>
              <a:rPr lang="ar-SA" sz="2800" b="1" dirty="0" smtClean="0">
                <a:solidFill>
                  <a:srgbClr val="FF0000"/>
                </a:solidFill>
                <a:latin typeface="Tahoma" panose="020B0604030504040204" pitchFamily="34" charset="0"/>
              </a:rPr>
              <a:t>2: عصر </a:t>
            </a:r>
            <a:r>
              <a:rPr lang="ar-SA" sz="2800" b="1" dirty="0">
                <a:solidFill>
                  <a:srgbClr val="FF0000"/>
                </a:solidFill>
                <a:latin typeface="Tahoma" panose="020B0604030504040204" pitchFamily="34" charset="0"/>
              </a:rPr>
              <a:t>صدر الإسلام:</a:t>
            </a:r>
            <a:r>
              <a:rPr lang="ar-SA" sz="2800" b="1" dirty="0">
                <a:solidFill>
                  <a:srgbClr val="FF0000"/>
                </a:solidFill>
              </a:rPr>
              <a:t/>
            </a:r>
            <a:br>
              <a:rPr lang="ar-SA" sz="2800" b="1" dirty="0">
                <a:solidFill>
                  <a:srgbClr val="FF0000"/>
                </a:solidFill>
              </a:rPr>
            </a:br>
            <a:r>
              <a:rPr lang="ar-SA" sz="2800" b="1" dirty="0">
                <a:latin typeface="Tahoma" panose="020B0604030504040204" pitchFamily="34" charset="0"/>
              </a:rPr>
              <a:t>ويمتد من السنة الثانية عشرة قبل الهجرة إلى سنة إحدى وأربعين هجرية وهو عصر ميلاد </a:t>
            </a:r>
            <a:r>
              <a:rPr lang="ar-SA" sz="2800" b="1" dirty="0" smtClean="0">
                <a:latin typeface="Tahoma" panose="020B0604030504040204" pitchFamily="34" charset="0"/>
              </a:rPr>
              <a:t>الإسلام</a:t>
            </a:r>
          </a:p>
          <a:p>
            <a:pPr algn="r" rtl="1"/>
            <a:r>
              <a:rPr lang="ar-SA" sz="2800" b="1" dirty="0" smtClean="0">
                <a:solidFill>
                  <a:srgbClr val="FF0000"/>
                </a:solidFill>
                <a:latin typeface="Tahoma" panose="020B0604030504040204" pitchFamily="34" charset="0"/>
              </a:rPr>
              <a:t>3: العصر </a:t>
            </a:r>
            <a:r>
              <a:rPr lang="ar-SA" sz="2800" b="1" dirty="0">
                <a:solidFill>
                  <a:srgbClr val="FF0000"/>
                </a:solidFill>
                <a:latin typeface="Tahoma" panose="020B0604030504040204" pitchFamily="34" charset="0"/>
              </a:rPr>
              <a:t>العباسي ( 132-656هـ </a:t>
            </a:r>
            <a:r>
              <a:rPr lang="ar-SA" sz="2800" b="1" dirty="0" smtClean="0">
                <a:solidFill>
                  <a:srgbClr val="FF0000"/>
                </a:solidFill>
                <a:latin typeface="Tahoma" panose="020B0604030504040204" pitchFamily="34" charset="0"/>
              </a:rPr>
              <a:t>)</a:t>
            </a:r>
            <a:endParaRPr lang="en-US" sz="2800" b="1" dirty="0" smtClean="0">
              <a:solidFill>
                <a:srgbClr val="FF0000"/>
              </a:solidFill>
              <a:latin typeface="Tahoma" panose="020B0604030504040204" pitchFamily="34" charset="0"/>
            </a:endParaRPr>
          </a:p>
          <a:p>
            <a:pPr algn="r" rtl="1"/>
            <a:r>
              <a:rPr lang="ar-SA" sz="2800" b="1" dirty="0" smtClean="0">
                <a:solidFill>
                  <a:srgbClr val="FF0000"/>
                </a:solidFill>
                <a:latin typeface="Tahoma" panose="020B0604030504040204" pitchFamily="34" charset="0"/>
              </a:rPr>
              <a:t>4: العصر </a:t>
            </a:r>
            <a:r>
              <a:rPr lang="ar-SA" sz="2800" b="1" dirty="0">
                <a:solidFill>
                  <a:srgbClr val="FF0000"/>
                </a:solidFill>
                <a:latin typeface="Tahoma" panose="020B0604030504040204" pitchFamily="34" charset="0"/>
              </a:rPr>
              <a:t>الأموي من ( 41-132هـ </a:t>
            </a:r>
            <a:r>
              <a:rPr lang="ar-SA" sz="2800" b="1" dirty="0" smtClean="0">
                <a:solidFill>
                  <a:srgbClr val="FF0000"/>
                </a:solidFill>
                <a:latin typeface="Tahoma" panose="020B0604030504040204" pitchFamily="34" charset="0"/>
              </a:rPr>
              <a:t>):</a:t>
            </a:r>
          </a:p>
          <a:p>
            <a:pPr algn="r" rtl="1"/>
            <a:r>
              <a:rPr lang="ar-SA" sz="2800" b="1" dirty="0" smtClean="0">
                <a:solidFill>
                  <a:srgbClr val="FF0000"/>
                </a:solidFill>
                <a:latin typeface="Tahoma" panose="020B0604030504040204" pitchFamily="34" charset="0"/>
              </a:rPr>
              <a:t>5: العصر </a:t>
            </a:r>
            <a:r>
              <a:rPr lang="ar-SA" sz="2800" b="1" dirty="0">
                <a:solidFill>
                  <a:srgbClr val="FF0000"/>
                </a:solidFill>
                <a:latin typeface="Tahoma" panose="020B0604030504040204" pitchFamily="34" charset="0"/>
              </a:rPr>
              <a:t>الأندلسي : (92-897هـ) </a:t>
            </a:r>
            <a:endParaRPr lang="ar-SA" sz="2800" b="1" dirty="0" smtClean="0">
              <a:solidFill>
                <a:srgbClr val="FF0000"/>
              </a:solidFill>
              <a:latin typeface="Tahoma" panose="020B0604030504040204" pitchFamily="34" charset="0"/>
            </a:endParaRPr>
          </a:p>
          <a:p>
            <a:pPr algn="r" rtl="1"/>
            <a:r>
              <a:rPr lang="ar-SA" sz="2800" b="1" dirty="0" smtClean="0">
                <a:solidFill>
                  <a:srgbClr val="FF0000"/>
                </a:solidFill>
                <a:latin typeface="Tahoma" panose="020B0604030504040204" pitchFamily="34" charset="0"/>
              </a:rPr>
              <a:t>6: العصور </a:t>
            </a:r>
            <a:r>
              <a:rPr lang="ar-SA" sz="2800" b="1" dirty="0">
                <a:solidFill>
                  <a:srgbClr val="FF0000"/>
                </a:solidFill>
                <a:latin typeface="Tahoma" panose="020B0604030504040204" pitchFamily="34" charset="0"/>
              </a:rPr>
              <a:t>الوسطى (656 هـ - 1213هـ):</a:t>
            </a:r>
            <a:r>
              <a:rPr lang="ar-SA" sz="2800" b="1" dirty="0"/>
              <a:t/>
            </a:r>
            <a:br>
              <a:rPr lang="ar-SA" sz="2800" b="1" dirty="0"/>
            </a:br>
            <a:r>
              <a:rPr lang="ar-SA" sz="2800" b="1" dirty="0">
                <a:latin typeface="Tahoma" panose="020B0604030504040204" pitchFamily="34" charset="0"/>
              </a:rPr>
              <a:t>وقد جعلها بعضهم عهدين:</a:t>
            </a:r>
            <a:r>
              <a:rPr lang="ar-SA" sz="2800" b="1" dirty="0"/>
              <a:t/>
            </a:r>
            <a:br>
              <a:rPr lang="ar-SA" sz="2800" b="1" dirty="0"/>
            </a:br>
            <a:r>
              <a:rPr lang="ar-SA" sz="2800" b="1" dirty="0">
                <a:latin typeface="Tahoma" panose="020B0604030504040204" pitchFamily="34" charset="0"/>
              </a:rPr>
              <a:t>العهد المغولي ( 656هـ-922هـ ) ، والعهد العثماني ( </a:t>
            </a:r>
            <a:r>
              <a:rPr lang="ar-SA" sz="2800" b="1" dirty="0" smtClean="0">
                <a:latin typeface="Tahoma" panose="020B0604030504040204" pitchFamily="34" charset="0"/>
              </a:rPr>
              <a:t>922-1213هـ</a:t>
            </a:r>
          </a:p>
          <a:p>
            <a:pPr algn="r" rtl="1"/>
            <a:r>
              <a:rPr lang="ar-SA" sz="2800" b="1" dirty="0" smtClean="0">
                <a:solidFill>
                  <a:srgbClr val="FF0000"/>
                </a:solidFill>
                <a:latin typeface="Tahoma" panose="020B0604030504040204" pitchFamily="34" charset="0"/>
              </a:rPr>
              <a:t>7: العصر </a:t>
            </a:r>
            <a:r>
              <a:rPr lang="ar-SA" sz="2800" b="1" dirty="0">
                <a:solidFill>
                  <a:srgbClr val="FF0000"/>
                </a:solidFill>
                <a:latin typeface="Tahoma" panose="020B0604030504040204" pitchFamily="34" charset="0"/>
              </a:rPr>
              <a:t>الحديث من ( 1213هـ إلى وقتنا الحاضر</a:t>
            </a:r>
            <a:r>
              <a:rPr lang="ar-SA" sz="2800" b="1" dirty="0" smtClean="0">
                <a:solidFill>
                  <a:srgbClr val="FF0000"/>
                </a:solidFill>
                <a:latin typeface="Tahoma" panose="020B0604030504040204" pitchFamily="34" charset="0"/>
              </a:rPr>
              <a:t>)</a:t>
            </a:r>
            <a:endParaRPr lang="en-US" sz="2800" b="1" dirty="0">
              <a:solidFill>
                <a:srgbClr val="FF0000"/>
              </a:solidFill>
            </a:endParaRPr>
          </a:p>
        </p:txBody>
      </p:sp>
    </p:spTree>
    <p:extLst>
      <p:ext uri="{BB962C8B-B14F-4D97-AF65-F5344CB8AC3E}">
        <p14:creationId xmlns:p14="http://schemas.microsoft.com/office/powerpoint/2010/main" val="3625773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115616" y="188640"/>
            <a:ext cx="7848872" cy="6247864"/>
          </a:xfrm>
          <a:prstGeom prst="rect">
            <a:avLst/>
          </a:prstGeom>
        </p:spPr>
        <p:txBody>
          <a:bodyPr wrap="square">
            <a:spAutoFit/>
          </a:bodyPr>
          <a:lstStyle/>
          <a:p>
            <a:pPr algn="ctr" rtl="1" hangingPunct="0"/>
            <a:r>
              <a:rPr lang="ar-SA" sz="3200" dirty="0" smtClean="0">
                <a:solidFill>
                  <a:srgbClr val="FF0000"/>
                </a:solidFill>
                <a:latin typeface="Times New Roman" panose="02020603050405020304" pitchFamily="18" charset="0"/>
                <a:ea typeface="Times New Roman" panose="02020603050405020304" pitchFamily="18" charset="0"/>
                <a:cs typeface="AL-Mateen" pitchFamily="2" charset="-78"/>
              </a:rPr>
              <a:t>  لتقسيـــــم الأدب عنــــــد الــــــــدّارســــــــين، طــــــــريقتـــــــان:</a:t>
            </a:r>
            <a:endParaRPr lang="en-US" sz="3200" dirty="0" smtClean="0">
              <a:solidFill>
                <a:srgbClr val="FF0000"/>
              </a:solidFill>
              <a:latin typeface="Times New Roman" panose="02020603050405020304" pitchFamily="18" charset="0"/>
              <a:ea typeface="Times New Roman" panose="02020603050405020304" pitchFamily="18" charset="0"/>
              <a:cs typeface="AL-Mateen" pitchFamily="2" charset="-78"/>
            </a:endParaRPr>
          </a:p>
          <a:p>
            <a:pPr algn="justLow" rtl="1" hangingPunct="0"/>
            <a:r>
              <a:rPr lang="ar-SA" sz="2400" dirty="0" smtClean="0">
                <a:solidFill>
                  <a:srgbClr val="000000"/>
                </a:solidFill>
                <a:latin typeface="Times New Roman" panose="02020603050405020304" pitchFamily="18" charset="0"/>
                <a:ea typeface="Times New Roman" panose="02020603050405020304" pitchFamily="18" charset="0"/>
                <a:cs typeface="Traditional Arabic" panose="02020603050405020304" pitchFamily="18" charset="-78"/>
              </a:rPr>
              <a:t> </a:t>
            </a:r>
            <a:endParaRPr lang="en-US" sz="2400" dirty="0" smtClean="0">
              <a:solidFill>
                <a:srgbClr val="000000"/>
              </a:solidFill>
              <a:latin typeface="Times New Roman" panose="02020603050405020304" pitchFamily="18" charset="0"/>
              <a:ea typeface="Times New Roman" panose="02020603050405020304" pitchFamily="18" charset="0"/>
              <a:cs typeface="Arabic Typesetting" panose="03020402040406030203" pitchFamily="66" charset="-78"/>
            </a:endParaRPr>
          </a:p>
          <a:p>
            <a:pPr algn="justLow" rtl="1" hangingPunct="0"/>
            <a:r>
              <a:rPr lang="ar-SA" sz="2400" b="1" dirty="0" smtClean="0">
                <a:solidFill>
                  <a:srgbClr val="0070C0"/>
                </a:solidFill>
                <a:latin typeface="Traditional Arabic" panose="02020603050405020304" pitchFamily="18" charset="-78"/>
                <a:ea typeface="Times New Roman" panose="02020603050405020304" pitchFamily="18" charset="0"/>
                <a:cs typeface="Monotype Koufi"/>
              </a:rPr>
              <a:t>الطريقــة الأولى: التقسيم الزمني:</a:t>
            </a:r>
            <a:endParaRPr lang="en-US" sz="2400" b="1" dirty="0" smtClean="0">
              <a:solidFill>
                <a:srgbClr val="0070C0"/>
              </a:solidFill>
              <a:latin typeface="Times New Roman" panose="02020603050405020304" pitchFamily="18" charset="0"/>
              <a:ea typeface="Times New Roman" panose="02020603050405020304" pitchFamily="18" charset="0"/>
              <a:cs typeface="Arabic Typesetting" panose="03020402040406030203" pitchFamily="66" charset="-78"/>
            </a:endParaRPr>
          </a:p>
          <a:p>
            <a:pPr indent="457200" algn="justLow" rtl="1" hangingPunct="0"/>
            <a:r>
              <a:rPr lang="ar-SA" sz="2200" b="1" dirty="0" smtClean="0">
                <a:solidFill>
                  <a:srgbClr val="000000"/>
                </a:solidFill>
                <a:latin typeface="Times New Roman" panose="02020603050405020304" pitchFamily="18" charset="0"/>
                <a:ea typeface="Times New Roman" panose="02020603050405020304" pitchFamily="18" charset="0"/>
                <a:cs typeface="Traditional Arabic" panose="02020603050405020304" pitchFamily="18" charset="-78"/>
              </a:rPr>
              <a:t>وقد ظهرت فكرة تقسيم الأدب زمنيّا في العصر الحديث.  مستمدة في أغلبها من الدراسات الغربية, فتمَّ تقسيم الأدب تقسيمًا تاريخيًا وفقًا للعصور السياسية التي عاصرها الأدب (الأدب الجاهلي, الإسلامي, الأموي...). فقد قُسّم الأدب العربي  تقسيماً تاريخيّاً مرتبطاً بالدّولة  او الحقبة الزمنيّة التي يقصدها، و من أمثلة ذلك تقسيم د.شوقي ضيف للأدب العربي في كتابه (العصر الجاهلي)، و د. احمد حسن الزّيات في كتابه (تاريخ الأدب العربي)، حيث قسّموا الأدب إلى ستة عصور، وهي:</a:t>
            </a:r>
            <a:endParaRPr lang="en-US" sz="2200" b="1" dirty="0" smtClean="0">
              <a:solidFill>
                <a:srgbClr val="000000"/>
              </a:solidFill>
              <a:latin typeface="Times New Roman" panose="02020603050405020304" pitchFamily="18" charset="0"/>
              <a:ea typeface="Times New Roman" panose="02020603050405020304" pitchFamily="18" charset="0"/>
              <a:cs typeface="Arabic Typesetting" panose="03020402040406030203" pitchFamily="66" charset="-78"/>
            </a:endParaRPr>
          </a:p>
          <a:p>
            <a:pPr marL="457200" indent="-457200" algn="just" rtl="1" hangingPunct="0">
              <a:buFont typeface="+mj-lt"/>
              <a:buAutoNum type="arabicPeriod"/>
            </a:pPr>
            <a:r>
              <a:rPr lang="ar-SA" sz="2100" dirty="0" smtClean="0">
                <a:solidFill>
                  <a:srgbClr val="FF0000"/>
                </a:solidFill>
                <a:latin typeface="Times New Roman" panose="02020603050405020304" pitchFamily="18" charset="0"/>
                <a:ea typeface="Times New Roman" panose="02020603050405020304" pitchFamily="18" charset="0"/>
                <a:cs typeface="AL-Mateen" pitchFamily="2" charset="-78"/>
              </a:rPr>
              <a:t>العصر الجاهلي: </a:t>
            </a:r>
            <a:r>
              <a:rPr lang="ar-SA" sz="2100" b="1" dirty="0" smtClean="0">
                <a:solidFill>
                  <a:srgbClr val="000000"/>
                </a:solidFill>
                <a:latin typeface="Times New Roman" panose="02020603050405020304" pitchFamily="18" charset="0"/>
                <a:ea typeface="Times New Roman" panose="02020603050405020304" pitchFamily="18" charset="0"/>
                <a:cs typeface="Traditional Arabic" panose="02020603050405020304" pitchFamily="18" charset="-78"/>
              </a:rPr>
              <a:t>أو ما قبل الإسلام ، وهو تلك الفترة التي حّددها الحاجة بمائة و خمسين عاماً قبل الإسلام.</a:t>
            </a:r>
            <a:endParaRPr lang="en-US" sz="2100" b="1" dirty="0" smtClean="0">
              <a:solidFill>
                <a:srgbClr val="000000"/>
              </a:solidFill>
              <a:latin typeface="Times New Roman" panose="02020603050405020304" pitchFamily="18" charset="0"/>
              <a:ea typeface="Times New Roman" panose="02020603050405020304" pitchFamily="18" charset="0"/>
              <a:cs typeface="Arabic Typesetting" panose="03020402040406030203" pitchFamily="66" charset="-78"/>
            </a:endParaRPr>
          </a:p>
          <a:p>
            <a:pPr marL="457200" indent="-457200" algn="justLow" rtl="1" hangingPunct="0">
              <a:buFont typeface="+mj-lt"/>
              <a:buAutoNum type="arabicPeriod"/>
            </a:pPr>
            <a:r>
              <a:rPr lang="ar-SA" sz="2100" dirty="0">
                <a:solidFill>
                  <a:srgbClr val="FF0000"/>
                </a:solidFill>
                <a:latin typeface="Times New Roman" panose="02020603050405020304" pitchFamily="18" charset="0"/>
                <a:ea typeface="Times New Roman" panose="02020603050405020304" pitchFamily="18" charset="0"/>
                <a:cs typeface="AL-Mateen" pitchFamily="2" charset="-78"/>
              </a:rPr>
              <a:t>العصر الإسلامي:</a:t>
            </a:r>
            <a:r>
              <a:rPr lang="ar-SA" sz="2100" b="1" dirty="0">
                <a:solidFill>
                  <a:srgbClr val="FF0000"/>
                </a:solidFill>
                <a:latin typeface="Times New Roman" panose="02020603050405020304" pitchFamily="18" charset="0"/>
                <a:ea typeface="Times New Roman" panose="02020603050405020304" pitchFamily="18" charset="0"/>
                <a:cs typeface="AL-Mateen" pitchFamily="2" charset="-78"/>
              </a:rPr>
              <a:t> </a:t>
            </a:r>
            <a:r>
              <a:rPr lang="ar-SA" sz="2100" b="1" dirty="0" smtClean="0">
                <a:solidFill>
                  <a:srgbClr val="000000"/>
                </a:solidFill>
                <a:latin typeface="Times New Roman" panose="02020603050405020304" pitchFamily="18" charset="0"/>
                <a:ea typeface="Times New Roman" panose="02020603050405020304" pitchFamily="18" charset="0"/>
                <a:cs typeface="Traditional Arabic" panose="02020603050405020304" pitchFamily="18" charset="-78"/>
              </a:rPr>
              <a:t>منذ بعثة المصطفى</a:t>
            </a:r>
            <a:r>
              <a:rPr lang="en-US" sz="2100" b="1" dirty="0" smtClean="0">
                <a:solidFill>
                  <a:srgbClr val="000000"/>
                </a:solidFill>
                <a:latin typeface="AGA Arabesque"/>
                <a:ea typeface="Times New Roman" panose="02020603050405020304" pitchFamily="18" charset="0"/>
                <a:cs typeface="Traditional Arabic" panose="02020603050405020304" pitchFamily="18" charset="-78"/>
                <a:sym typeface="AGA Arabesque"/>
              </a:rPr>
              <a:t></a:t>
            </a:r>
            <a:r>
              <a:rPr lang="ar-SA" sz="2100" b="1" dirty="0" smtClean="0">
                <a:solidFill>
                  <a:srgbClr val="000000"/>
                </a:solidFill>
                <a:latin typeface="Times New Roman" panose="02020603050405020304" pitchFamily="18" charset="0"/>
                <a:ea typeface="Times New Roman" panose="02020603050405020304" pitchFamily="18" charset="0"/>
                <a:cs typeface="Traditional Arabic" panose="02020603050405020304" pitchFamily="18" charset="-78"/>
              </a:rPr>
              <a:t> إلى مقتل علي بن أبي طالب-آخر الخلفاء الرّاشدين سنة40هـ.</a:t>
            </a:r>
            <a:endParaRPr lang="en-US" sz="2100" b="1" dirty="0" smtClean="0">
              <a:solidFill>
                <a:srgbClr val="000000"/>
              </a:solidFill>
              <a:latin typeface="Times New Roman" panose="02020603050405020304" pitchFamily="18" charset="0"/>
              <a:ea typeface="Times New Roman" panose="02020603050405020304" pitchFamily="18" charset="0"/>
              <a:cs typeface="Arabic Typesetting" panose="03020402040406030203" pitchFamily="66" charset="-78"/>
            </a:endParaRPr>
          </a:p>
          <a:p>
            <a:pPr marL="457200" indent="-457200" algn="justLow" rtl="1" hangingPunct="0">
              <a:buFont typeface="+mj-lt"/>
              <a:buAutoNum type="arabicPeriod"/>
            </a:pPr>
            <a:r>
              <a:rPr lang="ar-SA" sz="2100" dirty="0">
                <a:solidFill>
                  <a:srgbClr val="FF0000"/>
                </a:solidFill>
                <a:latin typeface="Times New Roman" panose="02020603050405020304" pitchFamily="18" charset="0"/>
                <a:ea typeface="Times New Roman" panose="02020603050405020304" pitchFamily="18" charset="0"/>
                <a:cs typeface="AL-Mateen" pitchFamily="2" charset="-78"/>
              </a:rPr>
              <a:t>العصر الأموي:</a:t>
            </a:r>
            <a:r>
              <a:rPr lang="ar-SA" sz="2100" b="1" dirty="0">
                <a:solidFill>
                  <a:srgbClr val="FF0000"/>
                </a:solidFill>
                <a:latin typeface="Times New Roman" panose="02020603050405020304" pitchFamily="18" charset="0"/>
                <a:ea typeface="Times New Roman" panose="02020603050405020304" pitchFamily="18" charset="0"/>
                <a:cs typeface="AL-Mateen" pitchFamily="2" charset="-78"/>
              </a:rPr>
              <a:t> </a:t>
            </a:r>
            <a:r>
              <a:rPr lang="ar-SA" sz="2100" b="1" dirty="0" smtClean="0">
                <a:solidFill>
                  <a:srgbClr val="000000"/>
                </a:solidFill>
                <a:latin typeface="Times New Roman" panose="02020603050405020304" pitchFamily="18" charset="0"/>
                <a:ea typeface="Times New Roman" panose="02020603050405020304" pitchFamily="18" charset="0"/>
                <a:cs typeface="Traditional Arabic" panose="02020603050405020304" pitchFamily="18" charset="-78"/>
              </a:rPr>
              <a:t>منذ قيام الدّولة الأموية 41هـ إلى سقوطها عام 132هـ,.</a:t>
            </a:r>
            <a:endParaRPr lang="en-US" sz="2100" b="1" dirty="0" smtClean="0">
              <a:solidFill>
                <a:srgbClr val="000000"/>
              </a:solidFill>
              <a:latin typeface="Times New Roman" panose="02020603050405020304" pitchFamily="18" charset="0"/>
              <a:ea typeface="Times New Roman" panose="02020603050405020304" pitchFamily="18" charset="0"/>
              <a:cs typeface="Arabic Typesetting" panose="03020402040406030203" pitchFamily="66" charset="-78"/>
            </a:endParaRPr>
          </a:p>
          <a:p>
            <a:pPr marL="457200" indent="-457200" algn="justLow" rtl="1" hangingPunct="0">
              <a:buFont typeface="+mj-lt"/>
              <a:buAutoNum type="arabicPeriod"/>
            </a:pPr>
            <a:r>
              <a:rPr lang="ar-SA" sz="2100" dirty="0">
                <a:solidFill>
                  <a:srgbClr val="FF0000"/>
                </a:solidFill>
                <a:latin typeface="Times New Roman" panose="02020603050405020304" pitchFamily="18" charset="0"/>
                <a:ea typeface="Times New Roman" panose="02020603050405020304" pitchFamily="18" charset="0"/>
                <a:cs typeface="AL-Mateen" pitchFamily="2" charset="-78"/>
              </a:rPr>
              <a:t>العصر العبّاسي:</a:t>
            </a:r>
            <a:r>
              <a:rPr lang="ar-SA" sz="2100" b="1" dirty="0">
                <a:solidFill>
                  <a:srgbClr val="FF0000"/>
                </a:solidFill>
                <a:latin typeface="Times New Roman" panose="02020603050405020304" pitchFamily="18" charset="0"/>
                <a:ea typeface="Times New Roman" panose="02020603050405020304" pitchFamily="18" charset="0"/>
                <a:cs typeface="AL-Mateen" pitchFamily="2" charset="-78"/>
              </a:rPr>
              <a:t> </a:t>
            </a:r>
            <a:r>
              <a:rPr lang="ar-SA" sz="2100" b="1" dirty="0" smtClean="0">
                <a:solidFill>
                  <a:srgbClr val="000000"/>
                </a:solidFill>
                <a:latin typeface="Times New Roman" panose="02020603050405020304" pitchFamily="18" charset="0"/>
                <a:ea typeface="Times New Roman" panose="02020603050405020304" pitchFamily="18" charset="0"/>
                <a:cs typeface="Traditional Arabic" panose="02020603050405020304" pitchFamily="18" charset="-78"/>
              </a:rPr>
              <a:t>ويقسّم المؤرخون العصر العبّاسي إلى قسمين، أولهما العصر العبّاسي الأول الذي يمتد بعد قيام الدّولة العباسية في عام 132هـ بمائة عام. والقسم الآخر يسميه المؤرخون: العصر العباسي الثاني، و يبدأ من عام 334هـ إلى نهاية الدّولة عام 656هـ.</a:t>
            </a:r>
            <a:endParaRPr lang="en-US" sz="2100" b="1" dirty="0" smtClean="0">
              <a:solidFill>
                <a:srgbClr val="000000"/>
              </a:solidFill>
              <a:latin typeface="Times New Roman" panose="02020603050405020304" pitchFamily="18" charset="0"/>
              <a:ea typeface="Times New Roman" panose="02020603050405020304" pitchFamily="18" charset="0"/>
              <a:cs typeface="Arabic Typesetting" panose="03020402040406030203" pitchFamily="66" charset="-78"/>
            </a:endParaRPr>
          </a:p>
          <a:p>
            <a:pPr marL="457200" indent="-457200" algn="just" rtl="1" hangingPunct="0">
              <a:buFont typeface="+mj-lt"/>
              <a:buAutoNum type="arabicPeriod"/>
            </a:pPr>
            <a:r>
              <a:rPr lang="ar-SA" sz="2100" dirty="0" smtClean="0">
                <a:solidFill>
                  <a:srgbClr val="FF0000"/>
                </a:solidFill>
                <a:latin typeface="Times New Roman" panose="02020603050405020304" pitchFamily="18" charset="0"/>
                <a:ea typeface="Times New Roman" panose="02020603050405020304" pitchFamily="18" charset="0"/>
                <a:cs typeface="AL-Mateen" pitchFamily="2" charset="-78"/>
              </a:rPr>
              <a:t>العصر العثماني والمملوكي:</a:t>
            </a:r>
            <a:r>
              <a:rPr lang="ar-SA" sz="2100" b="1" dirty="0" smtClean="0">
                <a:solidFill>
                  <a:srgbClr val="FF0000"/>
                </a:solidFill>
                <a:latin typeface="Times New Roman" panose="02020603050405020304" pitchFamily="18" charset="0"/>
                <a:ea typeface="Times New Roman" panose="02020603050405020304" pitchFamily="18" charset="0"/>
                <a:cs typeface="AL-Mateen" pitchFamily="2" charset="-78"/>
              </a:rPr>
              <a:t> </a:t>
            </a:r>
            <a:r>
              <a:rPr lang="ar-SA" sz="2100" b="1" dirty="0" smtClean="0">
                <a:solidFill>
                  <a:srgbClr val="000000"/>
                </a:solidFill>
                <a:latin typeface="Times New Roman" panose="02020603050405020304" pitchFamily="18" charset="0"/>
                <a:ea typeface="Times New Roman" panose="02020603050405020304" pitchFamily="18" charset="0"/>
                <a:cs typeface="Traditional Arabic" panose="02020603050405020304" pitchFamily="18" charset="-78"/>
              </a:rPr>
              <a:t>يحدد باستيلاء التتار على  بغداد إلى دخول نابليون وحملته الفرنسية عام 1213هـ.</a:t>
            </a:r>
            <a:endParaRPr lang="en-US" sz="2100" b="1" dirty="0" smtClean="0">
              <a:solidFill>
                <a:srgbClr val="000000"/>
              </a:solidFill>
              <a:latin typeface="Times New Roman" panose="02020603050405020304" pitchFamily="18" charset="0"/>
              <a:ea typeface="Times New Roman" panose="02020603050405020304" pitchFamily="18" charset="0"/>
              <a:cs typeface="Arabic Typesetting" panose="03020402040406030203" pitchFamily="66" charset="-78"/>
            </a:endParaRPr>
          </a:p>
          <a:p>
            <a:pPr marL="457200" indent="-457200" algn="justLow" rtl="1" hangingPunct="0">
              <a:buFont typeface="+mj-lt"/>
              <a:buAutoNum type="arabicPeriod"/>
            </a:pPr>
            <a:r>
              <a:rPr lang="ar-SA" sz="2100" dirty="0" smtClean="0">
                <a:solidFill>
                  <a:srgbClr val="FF0000"/>
                </a:solidFill>
                <a:latin typeface="Times New Roman" panose="02020603050405020304" pitchFamily="18" charset="0"/>
                <a:ea typeface="Times New Roman" panose="02020603050405020304" pitchFamily="18" charset="0"/>
                <a:cs typeface="AL-Mateen" pitchFamily="2" charset="-78"/>
              </a:rPr>
              <a:t>العصر الحديث:</a:t>
            </a:r>
            <a:r>
              <a:rPr lang="ar-SA" sz="2100" b="1" dirty="0" smtClean="0">
                <a:solidFill>
                  <a:srgbClr val="FF0000"/>
                </a:solidFill>
                <a:latin typeface="Times New Roman" panose="02020603050405020304" pitchFamily="18" charset="0"/>
                <a:ea typeface="Times New Roman" panose="02020603050405020304" pitchFamily="18" charset="0"/>
                <a:cs typeface="AL-Mateen" pitchFamily="2" charset="-78"/>
              </a:rPr>
              <a:t> </a:t>
            </a:r>
            <a:r>
              <a:rPr lang="ar-SA" sz="2100" b="1" dirty="0" smtClean="0">
                <a:solidFill>
                  <a:srgbClr val="000000"/>
                </a:solidFill>
                <a:latin typeface="Times New Roman" panose="02020603050405020304" pitchFamily="18" charset="0"/>
                <a:ea typeface="Times New Roman" panose="02020603050405020304" pitchFamily="18" charset="0"/>
                <a:cs typeface="Traditional Arabic" panose="02020603050405020304" pitchFamily="18" charset="-78"/>
              </a:rPr>
              <a:t>و يحدّد بدخول الحملة الفرنسية إلى مصر في عام 1213هـ إلى الوقت الحاضر.</a:t>
            </a:r>
            <a:endParaRPr lang="en-US" sz="2100" b="1" dirty="0">
              <a:solidFill>
                <a:srgbClr val="000000"/>
              </a:solidFill>
              <a:effectLst/>
              <a:latin typeface="Times New Roman" panose="02020603050405020304" pitchFamily="18" charset="0"/>
              <a:ea typeface="Times New Roman" panose="02020603050405020304" pitchFamily="18" charset="0"/>
              <a:cs typeface="Arabic Typesetting" panose="03020402040406030203" pitchFamily="66" charset="-78"/>
            </a:endParaRPr>
          </a:p>
        </p:txBody>
      </p:sp>
    </p:spTree>
    <p:extLst>
      <p:ext uri="{BB962C8B-B14F-4D97-AF65-F5344CB8AC3E}">
        <p14:creationId xmlns:p14="http://schemas.microsoft.com/office/powerpoint/2010/main" val="26850829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187624" y="476672"/>
            <a:ext cx="7848872" cy="2800767"/>
          </a:xfrm>
          <a:prstGeom prst="rect">
            <a:avLst/>
          </a:prstGeom>
        </p:spPr>
        <p:txBody>
          <a:bodyPr wrap="square">
            <a:spAutoFit/>
          </a:bodyPr>
          <a:lstStyle/>
          <a:p>
            <a:pPr indent="457200" algn="just" rtl="1" hangingPunct="0"/>
            <a:r>
              <a:rPr lang="ar-SA" sz="2200" b="1" dirty="0">
                <a:solidFill>
                  <a:srgbClr val="000000"/>
                </a:solidFill>
                <a:latin typeface="Times New Roman" panose="02020603050405020304" pitchFamily="18" charset="0"/>
                <a:ea typeface="Times New Roman" panose="02020603050405020304" pitchFamily="18" charset="0"/>
                <a:cs typeface="Traditional Arabic" panose="02020603050405020304" pitchFamily="18" charset="-78"/>
              </a:rPr>
              <a:t>أمّا د. عمر فرّوخ فقد قسّم الأدب باعتيار القِدم و الحداثة، فالأدب عنده ثلاثة أقسام: (الأدب القديم) و (الأدب الحديث). و يزيد عصراً بين هذين العصرين و يسمّيه (الأدب المحدّث). فالأدب القديم عنده يضم العصر الجاهلي إلى سقوط الدولة الأموية، أما العصر المحدّث فيعني الأدب من زمن سقوط الدّولة الأموية إلى نهاية العصر العثماني في مطلع القرن التاسع عشر الميلادي. و الأدب الحديث يبدأ من مطلع القرن التّاسع عشر إلى اليوم. و لا يخرج تقسيم د.حنّا الفاخوري عن هذا النّهج، إلاّ أنّه وضع الأدب في قسمين هما: (الأدب القديم) و (الأدب الحديث). كل عصور ما قبل النّهضة تندرج عنده تحت طائلة الأدب القديم في مجلّد مستقل. و ما بعد النّهضة يطلع عليه اسم (الأدب الحديث) في مجلّد آخر</a:t>
            </a:r>
            <a:r>
              <a:rPr lang="ar-SA" sz="2200" b="1" dirty="0" smtClean="0">
                <a:solidFill>
                  <a:srgbClr val="000000"/>
                </a:solidFill>
                <a:latin typeface="Times New Roman" panose="02020603050405020304" pitchFamily="18" charset="0"/>
                <a:ea typeface="Times New Roman" panose="02020603050405020304" pitchFamily="18" charset="0"/>
                <a:cs typeface="Traditional Arabic" panose="02020603050405020304" pitchFamily="18" charset="-78"/>
              </a:rPr>
              <a:t>.</a:t>
            </a:r>
            <a:endParaRPr lang="en-US" sz="2200" b="1" dirty="0" smtClean="0">
              <a:solidFill>
                <a:srgbClr val="000000"/>
              </a:solidFill>
              <a:latin typeface="Times New Roman" panose="02020603050405020304" pitchFamily="18" charset="0"/>
              <a:ea typeface="Times New Roman" panose="02020603050405020304" pitchFamily="18" charset="0"/>
              <a:cs typeface="Traditional Arabic" panose="02020603050405020304" pitchFamily="18" charset="-78"/>
            </a:endParaRPr>
          </a:p>
        </p:txBody>
      </p:sp>
      <p:sp>
        <p:nvSpPr>
          <p:cNvPr id="5" name="Rectangle 4"/>
          <p:cNvSpPr/>
          <p:nvPr/>
        </p:nvSpPr>
        <p:spPr>
          <a:xfrm>
            <a:off x="1187624" y="3645024"/>
            <a:ext cx="7848872" cy="2185214"/>
          </a:xfrm>
          <a:prstGeom prst="rect">
            <a:avLst/>
          </a:prstGeom>
        </p:spPr>
        <p:txBody>
          <a:bodyPr wrap="square">
            <a:spAutoFit/>
          </a:bodyPr>
          <a:lstStyle/>
          <a:p>
            <a:pPr indent="457200" algn="just" rtl="1" hangingPunct="0"/>
            <a:r>
              <a:rPr lang="ar-SA" sz="2400" b="1" dirty="0">
                <a:solidFill>
                  <a:srgbClr val="0070C0"/>
                </a:solidFill>
                <a:latin typeface="Traditional Arabic" panose="02020603050405020304" pitchFamily="18" charset="-78"/>
                <a:ea typeface="Times New Roman" panose="02020603050405020304" pitchFamily="18" charset="0"/>
                <a:cs typeface="Monotype Koufi"/>
              </a:rPr>
              <a:t>الطريقة الثانية:  التقسيم الفنّي</a:t>
            </a:r>
            <a:r>
              <a:rPr lang="ar-SA" sz="2400" b="1" dirty="0" smtClean="0">
                <a:solidFill>
                  <a:srgbClr val="0070C0"/>
                </a:solidFill>
                <a:latin typeface="Traditional Arabic" panose="02020603050405020304" pitchFamily="18" charset="-78"/>
                <a:ea typeface="Times New Roman" panose="02020603050405020304" pitchFamily="18" charset="0"/>
                <a:cs typeface="Monotype Koufi"/>
              </a:rPr>
              <a:t>:</a:t>
            </a:r>
          </a:p>
          <a:p>
            <a:pPr indent="457200" algn="just" rtl="1" hangingPunct="0"/>
            <a:endParaRPr lang="en-US" sz="2400" b="1" dirty="0">
              <a:solidFill>
                <a:srgbClr val="000000"/>
              </a:solidFill>
              <a:latin typeface="Times New Roman" panose="02020603050405020304" pitchFamily="18" charset="0"/>
              <a:ea typeface="Times New Roman" panose="02020603050405020304" pitchFamily="18" charset="0"/>
              <a:cs typeface="Arabic Typesetting" panose="03020402040406030203" pitchFamily="66" charset="-78"/>
            </a:endParaRPr>
          </a:p>
          <a:p>
            <a:pPr indent="457200" algn="just" rtl="1" hangingPunct="0"/>
            <a:r>
              <a:rPr lang="ar-SA" sz="2200" b="1" dirty="0">
                <a:solidFill>
                  <a:srgbClr val="000000"/>
                </a:solidFill>
                <a:latin typeface="Times New Roman" panose="02020603050405020304" pitchFamily="18" charset="0"/>
                <a:ea typeface="Times New Roman" panose="02020603050405020304" pitchFamily="18" charset="0"/>
                <a:cs typeface="Traditional Arabic" panose="02020603050405020304" pitchFamily="18" charset="-78"/>
              </a:rPr>
              <a:t>ويعني تقسيم الأدب باعتبار فنونه إلى قسمين رئيسين هُما الشعر و النثر. و هذا التقسيم هو التقسيم الأشهر و الأكثر رسوخًا في الذهنية العربية.و النثر في تقاليد الأدب العربي لا يدخل في مجال الأدب إلا إذا كانَ نثرًا فنيًا، أي كالخطب و المقامات و الرسائل و القصص و الروايات..أمَّا الشعر فقد جعله اليونان قبل الميلاد في ثلاثة أقسام هي (الشعر الملحمي, الشعر التمثيلي, الشعر الغنائي). </a:t>
            </a:r>
            <a:endParaRPr lang="en-US" sz="2200" b="1" dirty="0">
              <a:solidFill>
                <a:srgbClr val="000000"/>
              </a:solidFill>
              <a:effectLst/>
              <a:latin typeface="Times New Roman" panose="02020603050405020304" pitchFamily="18" charset="0"/>
              <a:ea typeface="Times New Roman" panose="02020603050405020304" pitchFamily="18" charset="0"/>
              <a:cs typeface="Arabic Typesetting" panose="03020402040406030203" pitchFamily="66" charset="-78"/>
            </a:endParaRPr>
          </a:p>
        </p:txBody>
      </p:sp>
    </p:spTree>
    <p:extLst>
      <p:ext uri="{BB962C8B-B14F-4D97-AF65-F5344CB8AC3E}">
        <p14:creationId xmlns:p14="http://schemas.microsoft.com/office/powerpoint/2010/main" val="35565111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1115616" y="116632"/>
            <a:ext cx="7920880" cy="3754874"/>
          </a:xfrm>
          <a:prstGeom prst="rect">
            <a:avLst/>
          </a:prstGeom>
        </p:spPr>
        <p:style>
          <a:lnRef idx="1">
            <a:schemeClr val="accent2"/>
          </a:lnRef>
          <a:fillRef idx="2">
            <a:schemeClr val="accent2"/>
          </a:fillRef>
          <a:effectRef idx="1">
            <a:schemeClr val="accent2"/>
          </a:effectRef>
          <a:fontRef idx="minor">
            <a:schemeClr val="dk1"/>
          </a:fontRef>
        </p:style>
        <p:txBody>
          <a:bodyPr wrap="square">
            <a:spAutoFit/>
          </a:bodyPr>
          <a:lstStyle/>
          <a:p>
            <a:pPr algn="ctr" rtl="1"/>
            <a:r>
              <a:rPr lang="ar-SA" sz="2000" i="0" dirty="0" smtClean="0">
                <a:solidFill>
                  <a:srgbClr val="FF0000"/>
                </a:solidFill>
                <a:effectLst/>
                <a:latin typeface="Tahoma" panose="020B0604030504040204" pitchFamily="34" charset="0"/>
                <a:cs typeface="AL-Mateen" pitchFamily="2" charset="-78"/>
              </a:rPr>
              <a:t>العصور الأدبية وعوامل ازدهار الأدب فيها</a:t>
            </a:r>
            <a:endParaRPr lang="en-US" sz="2000" i="0" dirty="0" smtClean="0">
              <a:solidFill>
                <a:srgbClr val="FF0000"/>
              </a:solidFill>
              <a:effectLst/>
              <a:latin typeface="Tahoma" panose="020B0604030504040204" pitchFamily="34" charset="0"/>
              <a:cs typeface="AL-Mateen" pitchFamily="2" charset="-78"/>
            </a:endParaRPr>
          </a:p>
          <a:p>
            <a:pPr algn="ctr" rtl="1"/>
            <a:r>
              <a:rPr lang="ar-SA" sz="2000" i="0" dirty="0" smtClean="0">
                <a:solidFill>
                  <a:srgbClr val="FF0000"/>
                </a:solidFill>
                <a:effectLst/>
                <a:latin typeface="Tahoma" panose="020B0604030504040204" pitchFamily="34" charset="0"/>
                <a:cs typeface="AL-Mateen" pitchFamily="2" charset="-78"/>
              </a:rPr>
              <a:t> العصر الجاهلي :</a:t>
            </a:r>
            <a:r>
              <a:rPr lang="ar-SA" sz="2000" dirty="0" smtClean="0">
                <a:solidFill>
                  <a:srgbClr val="FF0000"/>
                </a:solidFill>
                <a:cs typeface="AL-Mateen" pitchFamily="2" charset="-78"/>
              </a:rPr>
              <a:t/>
            </a:r>
            <a:br>
              <a:rPr lang="ar-SA" sz="2000" dirty="0" smtClean="0">
                <a:solidFill>
                  <a:srgbClr val="FF0000"/>
                </a:solidFill>
                <a:cs typeface="AL-Mateen" pitchFamily="2" charset="-78"/>
              </a:rPr>
            </a:br>
            <a:r>
              <a:rPr lang="ar-SA" sz="2000" i="0" dirty="0" smtClean="0">
                <a:solidFill>
                  <a:srgbClr val="FF0000"/>
                </a:solidFill>
                <a:effectLst/>
                <a:latin typeface="Tahoma" panose="020B0604030504040204" pitchFamily="34" charset="0"/>
                <a:cs typeface="AL-Mateen" pitchFamily="2" charset="-78"/>
              </a:rPr>
              <a:t>ويحّدده كثير من مؤرخي الأدب بنحو قرنٍ ونصف قبل الإسلام </a:t>
            </a:r>
          </a:p>
          <a:p>
            <a:pPr algn="ctr" rtl="1"/>
            <a:endParaRPr lang="ar-SA" sz="1600" b="1" i="0" u="sng" dirty="0" smtClean="0">
              <a:effectLst/>
              <a:latin typeface="Tahoma" panose="020B0604030504040204" pitchFamily="34" charset="0"/>
            </a:endParaRPr>
          </a:p>
          <a:p>
            <a:pPr algn="r" rtl="1"/>
            <a:r>
              <a:rPr lang="ar-SA" b="1" u="sng" dirty="0" smtClean="0">
                <a:latin typeface="Tahoma" panose="020B0604030504040204" pitchFamily="34" charset="0"/>
              </a:rPr>
              <a:t>العوامل المؤثرة في تنمية الموهبة الأدبية </a:t>
            </a:r>
            <a:endParaRPr lang="en-US" b="1" i="0" u="sng" dirty="0" smtClean="0">
              <a:effectLst/>
              <a:latin typeface="Tahoma" panose="020B0604030504040204" pitchFamily="34" charset="0"/>
            </a:endParaRPr>
          </a:p>
          <a:p>
            <a:pPr algn="ctr" rtl="1"/>
            <a:endParaRPr lang="en-US" b="1" i="0" u="sng" dirty="0" smtClean="0">
              <a:effectLst/>
              <a:latin typeface="Tahoma" panose="020B0604030504040204" pitchFamily="34" charset="0"/>
            </a:endParaRPr>
          </a:p>
          <a:p>
            <a:pPr marL="285750" indent="-285750" algn="r" rtl="1">
              <a:buFont typeface="Wingdings" panose="05000000000000000000" pitchFamily="2" charset="2"/>
              <a:buChar char="Ø"/>
            </a:pPr>
            <a:r>
              <a:rPr lang="ar-SA" b="1" i="0" dirty="0" smtClean="0">
                <a:effectLst/>
                <a:latin typeface="Tahoma" panose="020B0604030504040204" pitchFamily="34" charset="0"/>
              </a:rPr>
              <a:t>الحياة الفطرية :  كان العرب أمة فطرية تعيش في أنحاء الجزيرة العربية على الكلأ ومواقع القطر ويحركهم الغيث لاعتمادهم على الرعي  </a:t>
            </a:r>
            <a:endParaRPr lang="en-US" b="1" i="0" dirty="0" smtClean="0">
              <a:effectLst/>
              <a:latin typeface="Tahoma" panose="020B0604030504040204" pitchFamily="34" charset="0"/>
            </a:endParaRPr>
          </a:p>
          <a:p>
            <a:pPr marL="285750" indent="-285750" algn="r" rtl="1">
              <a:buFont typeface="Wingdings" panose="05000000000000000000" pitchFamily="2" charset="2"/>
              <a:buChar char="Ø"/>
            </a:pPr>
            <a:r>
              <a:rPr lang="ar-SA" b="1" dirty="0" smtClean="0">
                <a:latin typeface="Tahoma" panose="020B0604030504040204" pitchFamily="34" charset="0"/>
              </a:rPr>
              <a:t>التجارة : </a:t>
            </a:r>
            <a:r>
              <a:rPr lang="ar-SA" b="1" i="0" dirty="0" smtClean="0">
                <a:effectLst/>
                <a:latin typeface="Tahoma" panose="020B0604030504040204" pitchFamily="34" charset="0"/>
              </a:rPr>
              <a:t>منهم من اشتغل بالتجارة كقريش بمكة الذين اشتهروا برحلتي الشتاء إلى اليمن والصيف إلى الشام . </a:t>
            </a:r>
            <a:endParaRPr lang="en-US" b="1" i="0" dirty="0" smtClean="0">
              <a:effectLst/>
              <a:latin typeface="Tahoma" panose="020B0604030504040204" pitchFamily="34" charset="0"/>
            </a:endParaRPr>
          </a:p>
          <a:p>
            <a:pPr marL="285750" indent="-285750" algn="r" rtl="1">
              <a:buFont typeface="Wingdings" panose="05000000000000000000" pitchFamily="2" charset="2"/>
              <a:buChar char="Ø"/>
            </a:pPr>
            <a:r>
              <a:rPr lang="ar-SA" b="1" i="0" dirty="0" smtClean="0">
                <a:effectLst/>
                <a:latin typeface="Tahoma" panose="020B0604030504040204" pitchFamily="34" charset="0"/>
              </a:rPr>
              <a:t>المثل القبلية : كانت المُثُل القبلية تحرك القبائل العربية وتؤثر فيها وأبرزها الولاء للقبيلة والفروسية والمروءة ، ومن هذه المُثُل انطلق الشعر الجاهلي ودارت عليها كثير من معانيه ، </a:t>
            </a:r>
          </a:p>
          <a:p>
            <a:pPr marL="285750" lvl="0" indent="-285750" algn="r" rtl="1">
              <a:buFont typeface="Wingdings" panose="05000000000000000000" pitchFamily="2" charset="2"/>
              <a:buChar char="Ø"/>
            </a:pPr>
            <a:r>
              <a:rPr lang="ar-SA" b="1" dirty="0"/>
              <a:t>نشأة </a:t>
            </a:r>
            <a:r>
              <a:rPr lang="ar-SA" b="1" dirty="0" smtClean="0"/>
              <a:t>الأسواق الأدبية، </a:t>
            </a:r>
            <a:r>
              <a:rPr lang="ar-SA" b="1" dirty="0"/>
              <a:t>مثل سوق عكاظ</a:t>
            </a:r>
            <a:r>
              <a:rPr lang="en-US" b="1" dirty="0" smtClean="0"/>
              <a:t>.</a:t>
            </a:r>
            <a:endParaRPr lang="ar-SA" b="1" dirty="0" smtClean="0"/>
          </a:p>
        </p:txBody>
      </p:sp>
      <p:sp>
        <p:nvSpPr>
          <p:cNvPr id="2" name="TextBox 1"/>
          <p:cNvSpPr txBox="1"/>
          <p:nvPr/>
        </p:nvSpPr>
        <p:spPr>
          <a:xfrm>
            <a:off x="5796136" y="4022665"/>
            <a:ext cx="2765895" cy="2031325"/>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lvl="0" algn="r" rtl="1"/>
            <a:r>
              <a:rPr lang="ar-SA" dirty="0">
                <a:solidFill>
                  <a:srgbClr val="0070C0"/>
                </a:solidFill>
                <a:latin typeface="Tahoma" panose="020B0604030504040204" pitchFamily="34" charset="0"/>
                <a:cs typeface="AL-Mateen" pitchFamily="2" charset="-78"/>
              </a:rPr>
              <a:t>ازدهار الفنون الشعرية </a:t>
            </a:r>
          </a:p>
          <a:p>
            <a:pPr marL="285750" lvl="0" indent="-285750" algn="r" rtl="1">
              <a:buFont typeface="Wingdings" panose="05000000000000000000" pitchFamily="2" charset="2"/>
              <a:buChar char="Ø"/>
            </a:pPr>
            <a:r>
              <a:rPr lang="ar-SA" b="1" dirty="0"/>
              <a:t>شعر الحرب</a:t>
            </a:r>
          </a:p>
          <a:p>
            <a:pPr marL="285750" lvl="0" indent="-285750" algn="r" rtl="1">
              <a:buFont typeface="Wingdings" panose="05000000000000000000" pitchFamily="2" charset="2"/>
              <a:buChar char="Ø"/>
            </a:pPr>
            <a:r>
              <a:rPr lang="ar-SA" b="1" dirty="0"/>
              <a:t>شعر المفاخرات </a:t>
            </a:r>
          </a:p>
          <a:p>
            <a:pPr marL="285750" lvl="0" indent="-285750" algn="r" rtl="1">
              <a:buFont typeface="Wingdings" panose="05000000000000000000" pitchFamily="2" charset="2"/>
              <a:buChar char="Ø"/>
            </a:pPr>
            <a:r>
              <a:rPr lang="ar-SA" b="1" dirty="0"/>
              <a:t>شعر الهجاء</a:t>
            </a:r>
          </a:p>
          <a:p>
            <a:pPr marL="285750" lvl="0" indent="-285750" algn="r" rtl="1">
              <a:buFont typeface="Wingdings" panose="05000000000000000000" pitchFamily="2" charset="2"/>
              <a:buChar char="Ø"/>
            </a:pPr>
            <a:r>
              <a:rPr lang="ar-SA" b="1" dirty="0" smtClean="0"/>
              <a:t>شعر الوصف </a:t>
            </a:r>
            <a:endParaRPr lang="ar-SA" b="1" dirty="0"/>
          </a:p>
          <a:p>
            <a:pPr marL="285750" lvl="0" indent="-285750" algn="r" rtl="1">
              <a:buFont typeface="Wingdings" panose="05000000000000000000" pitchFamily="2" charset="2"/>
              <a:buChar char="Ø"/>
            </a:pPr>
            <a:r>
              <a:rPr lang="ar-SA" b="1" dirty="0"/>
              <a:t>الوقوف على الأطلال</a:t>
            </a:r>
          </a:p>
          <a:p>
            <a:endParaRPr lang="en-US" dirty="0"/>
          </a:p>
        </p:txBody>
      </p:sp>
      <p:sp>
        <p:nvSpPr>
          <p:cNvPr id="3" name="TextBox 2"/>
          <p:cNvSpPr txBox="1"/>
          <p:nvPr/>
        </p:nvSpPr>
        <p:spPr>
          <a:xfrm>
            <a:off x="1339404" y="4041069"/>
            <a:ext cx="2952328" cy="2585323"/>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lvl="0" algn="r" rtl="1"/>
            <a:r>
              <a:rPr lang="ar-SA" dirty="0" smtClean="0">
                <a:solidFill>
                  <a:srgbClr val="0070C0"/>
                </a:solidFill>
                <a:latin typeface="Tahoma" panose="020B0604030504040204" pitchFamily="34" charset="0"/>
                <a:cs typeface="AL-Mateen" pitchFamily="2" charset="-78"/>
              </a:rPr>
              <a:t>أبرز شعراء </a:t>
            </a:r>
            <a:r>
              <a:rPr lang="ar-SA" dirty="0">
                <a:solidFill>
                  <a:srgbClr val="0070C0"/>
                </a:solidFill>
                <a:latin typeface="Tahoma" panose="020B0604030504040204" pitchFamily="34" charset="0"/>
                <a:cs typeface="AL-Mateen" pitchFamily="2" charset="-78"/>
              </a:rPr>
              <a:t>هذا العصر</a:t>
            </a:r>
            <a:endParaRPr lang="en-US" dirty="0">
              <a:solidFill>
                <a:srgbClr val="0070C0"/>
              </a:solidFill>
              <a:latin typeface="Tahoma" panose="020B0604030504040204" pitchFamily="34" charset="0"/>
              <a:cs typeface="AL-Mateen" pitchFamily="2" charset="-78"/>
            </a:endParaRPr>
          </a:p>
          <a:p>
            <a:pPr marL="285750" indent="-285750" algn="r" rtl="1">
              <a:buFont typeface="Wingdings" panose="05000000000000000000" pitchFamily="2" charset="2"/>
              <a:buChar char="Ø"/>
            </a:pPr>
            <a:r>
              <a:rPr lang="ar-SA" b="1" dirty="0" smtClean="0">
                <a:latin typeface="Tahoma" panose="020B0604030504040204" pitchFamily="34" charset="0"/>
              </a:rPr>
              <a:t> امرؤ القيس </a:t>
            </a:r>
            <a:endParaRPr lang="ar-SA" b="1" dirty="0">
              <a:latin typeface="Tahoma" panose="020B0604030504040204" pitchFamily="34" charset="0"/>
            </a:endParaRPr>
          </a:p>
          <a:p>
            <a:pPr marL="285750" indent="-285750" algn="r" rtl="1">
              <a:buFont typeface="Wingdings" panose="05000000000000000000" pitchFamily="2" charset="2"/>
              <a:buChar char="Ø"/>
            </a:pPr>
            <a:r>
              <a:rPr lang="ar-SA" b="1" dirty="0">
                <a:latin typeface="Tahoma" panose="020B0604030504040204" pitchFamily="34" charset="0"/>
              </a:rPr>
              <a:t>النابغة الذّبياني </a:t>
            </a:r>
          </a:p>
          <a:p>
            <a:pPr marL="285750" indent="-285750" algn="r" rtl="1">
              <a:buFont typeface="Wingdings" panose="05000000000000000000" pitchFamily="2" charset="2"/>
              <a:buChar char="Ø"/>
            </a:pPr>
            <a:r>
              <a:rPr lang="ar-SA" b="1" dirty="0">
                <a:latin typeface="Tahoma" panose="020B0604030504040204" pitchFamily="34" charset="0"/>
              </a:rPr>
              <a:t>زهير بن أبي سلمى </a:t>
            </a:r>
          </a:p>
          <a:p>
            <a:pPr marL="285750" indent="-285750" algn="r" rtl="1">
              <a:buFont typeface="Wingdings" panose="05000000000000000000" pitchFamily="2" charset="2"/>
              <a:buChar char="Ø"/>
            </a:pPr>
            <a:r>
              <a:rPr lang="ar-SA" b="1" dirty="0">
                <a:latin typeface="Tahoma" panose="020B0604030504040204" pitchFamily="34" charset="0"/>
              </a:rPr>
              <a:t>الأعشى </a:t>
            </a:r>
          </a:p>
          <a:p>
            <a:pPr marL="285750" indent="-285750" algn="r" rtl="1">
              <a:buFont typeface="Wingdings" panose="05000000000000000000" pitchFamily="2" charset="2"/>
              <a:buChar char="Ø"/>
            </a:pPr>
            <a:r>
              <a:rPr lang="ar-SA" b="1" dirty="0">
                <a:latin typeface="Tahoma" panose="020B0604030504040204" pitchFamily="34" charset="0"/>
              </a:rPr>
              <a:t>عمرو بن كلثوم </a:t>
            </a:r>
          </a:p>
          <a:p>
            <a:pPr marL="285750" indent="-285750" algn="r" rtl="1">
              <a:buFont typeface="Wingdings" panose="05000000000000000000" pitchFamily="2" charset="2"/>
              <a:buChar char="Ø"/>
            </a:pPr>
            <a:r>
              <a:rPr lang="ar-SA" b="1" dirty="0">
                <a:latin typeface="Tahoma" panose="020B0604030504040204" pitchFamily="34" charset="0"/>
              </a:rPr>
              <a:t>الحارث بن حلزة اليشكري</a:t>
            </a:r>
          </a:p>
          <a:p>
            <a:pPr marL="285750" indent="-285750" algn="r" rtl="1">
              <a:buFont typeface="Wingdings" panose="05000000000000000000" pitchFamily="2" charset="2"/>
              <a:buChar char="Ø"/>
            </a:pPr>
            <a:r>
              <a:rPr lang="ar-SA" b="1" dirty="0">
                <a:latin typeface="Tahoma" panose="020B0604030504040204" pitchFamily="34" charset="0"/>
              </a:rPr>
              <a:t> عنترة بن شداد</a:t>
            </a:r>
          </a:p>
          <a:p>
            <a:pPr marL="285750" indent="-285750" algn="r" rtl="1">
              <a:buFont typeface="Wingdings" panose="05000000000000000000" pitchFamily="2" charset="2"/>
              <a:buChar char="Ø"/>
            </a:pPr>
            <a:r>
              <a:rPr lang="ar-SA" b="1" dirty="0">
                <a:latin typeface="Tahoma" panose="020B0604030504040204" pitchFamily="34" charset="0"/>
              </a:rPr>
              <a:t>طرفة بن العبد </a:t>
            </a:r>
            <a:endParaRPr lang="en-US" dirty="0"/>
          </a:p>
        </p:txBody>
      </p:sp>
    </p:spTree>
    <p:extLst>
      <p:ext uri="{BB962C8B-B14F-4D97-AF65-F5344CB8AC3E}">
        <p14:creationId xmlns:p14="http://schemas.microsoft.com/office/powerpoint/2010/main" val="28584607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
                                        </p:tgtEl>
                                        <p:attrNameLst>
                                          <p:attrName>style.visibility</p:attrName>
                                        </p:attrNameLst>
                                      </p:cBhvr>
                                      <p:to>
                                        <p:strVal val="visible"/>
                                      </p:to>
                                    </p:set>
                                    <p:anim calcmode="lin" valueType="num">
                                      <p:cBhvr additive="base">
                                        <p:cTn id="13" dur="500" fill="hold"/>
                                        <p:tgtEl>
                                          <p:spTgt spid="2"/>
                                        </p:tgtEl>
                                        <p:attrNameLst>
                                          <p:attrName>ppt_x</p:attrName>
                                        </p:attrNameLst>
                                      </p:cBhvr>
                                      <p:tavLst>
                                        <p:tav tm="0">
                                          <p:val>
                                            <p:strVal val="0-#ppt_w/2"/>
                                          </p:val>
                                        </p:tav>
                                        <p:tav tm="100000">
                                          <p:val>
                                            <p:strVal val="#ppt_x"/>
                                          </p:val>
                                        </p:tav>
                                      </p:tavLst>
                                    </p:anim>
                                    <p:anim calcmode="lin" valueType="num">
                                      <p:cBhvr additive="base">
                                        <p:cTn id="14"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3"/>
                                        </p:tgtEl>
                                        <p:attrNameLst>
                                          <p:attrName>style.visibility</p:attrName>
                                        </p:attrNameLst>
                                      </p:cBhvr>
                                      <p:to>
                                        <p:strVal val="visible"/>
                                      </p:to>
                                    </p:set>
                                    <p:anim calcmode="lin" valueType="num">
                                      <p:cBhvr additive="base">
                                        <p:cTn id="19" dur="500" fill="hold"/>
                                        <p:tgtEl>
                                          <p:spTgt spid="3"/>
                                        </p:tgtEl>
                                        <p:attrNameLst>
                                          <p:attrName>ppt_x</p:attrName>
                                        </p:attrNameLst>
                                      </p:cBhvr>
                                      <p:tavLst>
                                        <p:tav tm="0">
                                          <p:val>
                                            <p:strVal val="1+#ppt_w/2"/>
                                          </p:val>
                                        </p:tav>
                                        <p:tav tm="100000">
                                          <p:val>
                                            <p:strVal val="#ppt_x"/>
                                          </p:val>
                                        </p:tav>
                                      </p:tavLst>
                                    </p:anim>
                                    <p:anim calcmode="lin" valueType="num">
                                      <p:cBhvr additive="base">
                                        <p:cTn id="20" dur="500" fill="hold"/>
                                        <p:tgtEl>
                                          <p:spTgt spid="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2" grpId="0" animBg="1"/>
      <p:bldP spid="3"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691680" y="260648"/>
            <a:ext cx="7056784" cy="6555641"/>
          </a:xfrm>
          <a:prstGeom prst="rect">
            <a:avLst/>
          </a:prstGeom>
        </p:spPr>
        <p:txBody>
          <a:bodyPr wrap="square">
            <a:spAutoFit/>
          </a:bodyPr>
          <a:lstStyle/>
          <a:p>
            <a:pPr algn="r" rtl="1"/>
            <a:r>
              <a:rPr lang="ar-SA" sz="2600" i="0" dirty="0" smtClean="0">
                <a:solidFill>
                  <a:srgbClr val="FF0000"/>
                </a:solidFill>
                <a:effectLst/>
                <a:latin typeface="Tahoma" panose="020B0604030504040204" pitchFamily="34" charset="0"/>
                <a:cs typeface="AL-Mateen" pitchFamily="2" charset="-78"/>
              </a:rPr>
              <a:t>فنون النثر الجاهلي وخصائصه:</a:t>
            </a:r>
          </a:p>
          <a:p>
            <a:pPr algn="r" rtl="1"/>
            <a:r>
              <a:rPr lang="ar-SA" dirty="0" smtClean="0"/>
              <a:t/>
            </a:r>
            <a:br>
              <a:rPr lang="ar-SA" dirty="0" smtClean="0"/>
            </a:br>
            <a:r>
              <a:rPr lang="ar-SA" sz="2200" dirty="0" smtClean="0">
                <a:cs typeface="AL-Mateen" pitchFamily="2" charset="-78"/>
              </a:rPr>
              <a:t>	</a:t>
            </a:r>
            <a:r>
              <a:rPr lang="ar-SA" sz="2200" b="0" i="0" dirty="0" smtClean="0">
                <a:solidFill>
                  <a:srgbClr val="0070C0"/>
                </a:solidFill>
                <a:effectLst/>
                <a:latin typeface="Tahoma" panose="020B0604030504040204" pitchFamily="34" charset="0"/>
                <a:cs typeface="AL-Mateen" pitchFamily="2" charset="-78"/>
              </a:rPr>
              <a:t>1- الخطابة. 	2- الوصايا.</a:t>
            </a:r>
            <a:r>
              <a:rPr lang="ar-SA" sz="2200" dirty="0" smtClean="0">
                <a:solidFill>
                  <a:srgbClr val="0070C0"/>
                </a:solidFill>
                <a:cs typeface="AL-Mateen" pitchFamily="2" charset="-78"/>
              </a:rPr>
              <a:t/>
            </a:r>
            <a:br>
              <a:rPr lang="ar-SA" sz="2200" dirty="0" smtClean="0">
                <a:solidFill>
                  <a:srgbClr val="0070C0"/>
                </a:solidFill>
                <a:cs typeface="AL-Mateen" pitchFamily="2" charset="-78"/>
              </a:rPr>
            </a:br>
            <a:r>
              <a:rPr lang="ar-SA" sz="2200" dirty="0" smtClean="0">
                <a:solidFill>
                  <a:srgbClr val="0070C0"/>
                </a:solidFill>
                <a:cs typeface="AL-Mateen" pitchFamily="2" charset="-78"/>
              </a:rPr>
              <a:t>	</a:t>
            </a:r>
            <a:r>
              <a:rPr lang="ar-SA" sz="2200" b="0" i="0" dirty="0" smtClean="0">
                <a:solidFill>
                  <a:srgbClr val="0070C0"/>
                </a:solidFill>
                <a:effectLst/>
                <a:latin typeface="Tahoma" panose="020B0604030504040204" pitchFamily="34" charset="0"/>
                <a:cs typeface="AL-Mateen" pitchFamily="2" charset="-78"/>
              </a:rPr>
              <a:t>3- الامثال.	4- الحكم.</a:t>
            </a:r>
          </a:p>
          <a:p>
            <a:pPr algn="r" rtl="1"/>
            <a:r>
              <a:rPr lang="ar-SA" sz="2200" dirty="0">
                <a:solidFill>
                  <a:srgbClr val="0070C0"/>
                </a:solidFill>
                <a:latin typeface="Tahoma" panose="020B0604030504040204" pitchFamily="34" charset="0"/>
                <a:cs typeface="AL-Mateen" pitchFamily="2" charset="-78"/>
              </a:rPr>
              <a:t>	</a:t>
            </a:r>
            <a:r>
              <a:rPr lang="ar-SA" sz="2200" dirty="0" smtClean="0">
                <a:solidFill>
                  <a:srgbClr val="0070C0"/>
                </a:solidFill>
                <a:latin typeface="Tahoma" panose="020B0604030504040204" pitchFamily="34" charset="0"/>
                <a:cs typeface="AL-Mateen" pitchFamily="2" charset="-78"/>
              </a:rPr>
              <a:t>5- سجع الكهان</a:t>
            </a:r>
            <a:endParaRPr lang="ar-SA" sz="2200" b="0" i="0" dirty="0" smtClean="0">
              <a:solidFill>
                <a:srgbClr val="0070C0"/>
              </a:solidFill>
              <a:effectLst/>
              <a:latin typeface="Tahoma" panose="020B0604030504040204" pitchFamily="34" charset="0"/>
              <a:cs typeface="AL-Mateen" pitchFamily="2" charset="-78"/>
            </a:endParaRPr>
          </a:p>
          <a:p>
            <a:pPr algn="r" rtl="1"/>
            <a:endParaRPr lang="ar-SA" sz="1000" b="0" i="0" dirty="0" smtClean="0">
              <a:solidFill>
                <a:srgbClr val="000103"/>
              </a:solidFill>
              <a:effectLst/>
              <a:latin typeface="Tahoma" panose="020B0604030504040204" pitchFamily="34" charset="0"/>
              <a:cs typeface="AL-Mateen" pitchFamily="2" charset="-78"/>
            </a:endParaRPr>
          </a:p>
          <a:p>
            <a:pPr marL="285750" indent="-285750" algn="r" rtl="1">
              <a:buFont typeface="Wingdings" panose="05000000000000000000" pitchFamily="2" charset="2"/>
              <a:buChar char="Ø"/>
            </a:pPr>
            <a:r>
              <a:rPr lang="ar-SA" b="1" dirty="0" smtClean="0">
                <a:solidFill>
                  <a:srgbClr val="FF0000"/>
                </a:solidFill>
              </a:rPr>
              <a:t>للخطابة </a:t>
            </a:r>
            <a:r>
              <a:rPr lang="ar-SA" b="1" dirty="0">
                <a:solidFill>
                  <a:srgbClr val="FF0000"/>
                </a:solidFill>
              </a:rPr>
              <a:t>أجزاء ثلاثة </a:t>
            </a:r>
            <a:r>
              <a:rPr lang="ar-SA" b="1" dirty="0" smtClean="0"/>
              <a:t>وهي </a:t>
            </a:r>
            <a:r>
              <a:rPr lang="ar-SA" b="1" dirty="0"/>
              <a:t>(المقدمة – والموضوع – والخاتمة</a:t>
            </a:r>
            <a:r>
              <a:rPr lang="ar-SA" b="1" dirty="0" smtClean="0"/>
              <a:t>).</a:t>
            </a:r>
            <a:endParaRPr lang="ar-SA" b="1" dirty="0"/>
          </a:p>
          <a:p>
            <a:pPr marL="285750" indent="-285750" algn="r" rtl="1">
              <a:buFont typeface="Wingdings" panose="05000000000000000000" pitchFamily="2" charset="2"/>
              <a:buChar char="Ø"/>
            </a:pPr>
            <a:r>
              <a:rPr lang="ar-SA" b="1" dirty="0" smtClean="0">
                <a:solidFill>
                  <a:srgbClr val="FF0000"/>
                </a:solidFill>
              </a:rPr>
              <a:t>أهداف </a:t>
            </a:r>
            <a:r>
              <a:rPr lang="ar-SA" b="1" dirty="0">
                <a:solidFill>
                  <a:srgbClr val="FF0000"/>
                </a:solidFill>
              </a:rPr>
              <a:t>الخطبة: </a:t>
            </a:r>
            <a:r>
              <a:rPr lang="ar-SA" b="1" dirty="0"/>
              <a:t>الإفهام والإقناع والإمتاع </a:t>
            </a:r>
            <a:r>
              <a:rPr lang="ar-SA" b="1" dirty="0" smtClean="0"/>
              <a:t>والاستمالة.</a:t>
            </a:r>
            <a:endParaRPr lang="ar-SA" b="1" dirty="0"/>
          </a:p>
          <a:p>
            <a:pPr marL="285750" indent="-285750" algn="r" rtl="1">
              <a:buFont typeface="Wingdings" panose="05000000000000000000" pitchFamily="2" charset="2"/>
              <a:buChar char="Ø"/>
            </a:pPr>
            <a:r>
              <a:rPr lang="ar-SA" b="1" dirty="0" smtClean="0">
                <a:solidFill>
                  <a:srgbClr val="FF0000"/>
                </a:solidFill>
              </a:rPr>
              <a:t>خصائص </a:t>
            </a:r>
            <a:r>
              <a:rPr lang="ar-SA" b="1" dirty="0">
                <a:solidFill>
                  <a:srgbClr val="FF0000"/>
                </a:solidFill>
              </a:rPr>
              <a:t>أسلوب الخطبة:</a:t>
            </a:r>
            <a:r>
              <a:rPr lang="ar-SA" b="1" dirty="0" smtClean="0"/>
              <a:t/>
            </a:r>
            <a:br>
              <a:rPr lang="ar-SA" b="1" dirty="0" smtClean="0"/>
            </a:br>
            <a:r>
              <a:rPr lang="ar-SA" b="1" dirty="0"/>
              <a:t>1- وضوح الفكرة. 2- جودة العبارة وسلامة ألفاظها.</a:t>
            </a:r>
            <a:r>
              <a:rPr lang="ar-SA" b="1" dirty="0" smtClean="0"/>
              <a:t/>
            </a:r>
            <a:br>
              <a:rPr lang="ar-SA" b="1" dirty="0" smtClean="0"/>
            </a:br>
            <a:r>
              <a:rPr lang="ar-SA" b="1" dirty="0"/>
              <a:t>3- الإكثار من السجع غير المتكلف.</a:t>
            </a:r>
            <a:r>
              <a:rPr lang="ar-SA" b="1" dirty="0" smtClean="0"/>
              <a:t/>
            </a:r>
            <a:br>
              <a:rPr lang="ar-SA" b="1" dirty="0" smtClean="0"/>
            </a:br>
            <a:r>
              <a:rPr lang="ar-SA" b="1" dirty="0"/>
              <a:t>4- التنوع في الاسلوب بين الخبري والانشائي.</a:t>
            </a:r>
            <a:r>
              <a:rPr lang="ar-SA" b="1" dirty="0" smtClean="0"/>
              <a:t/>
            </a:r>
            <a:br>
              <a:rPr lang="ar-SA" b="1" dirty="0" smtClean="0"/>
            </a:br>
            <a:r>
              <a:rPr lang="ar-SA" b="1" dirty="0"/>
              <a:t>5- قلة الصور البيانية</a:t>
            </a:r>
            <a:endParaRPr lang="ar-SA" b="1" dirty="0" smtClean="0"/>
          </a:p>
          <a:p>
            <a:pPr algn="r" rtl="1"/>
            <a:endParaRPr lang="ar-SA" b="1" dirty="0"/>
          </a:p>
          <a:p>
            <a:pPr marL="285750" indent="-285750" algn="r" rtl="1">
              <a:buFont typeface="Wingdings" panose="05000000000000000000" pitchFamily="2" charset="2"/>
              <a:buChar char="Ø"/>
            </a:pPr>
            <a:r>
              <a:rPr lang="ar-SA" b="1" dirty="0" smtClean="0">
                <a:solidFill>
                  <a:srgbClr val="FF0000"/>
                </a:solidFill>
              </a:rPr>
              <a:t>أسباب </a:t>
            </a:r>
            <a:r>
              <a:rPr lang="ar-SA" b="1" dirty="0">
                <a:solidFill>
                  <a:srgbClr val="FF0000"/>
                </a:solidFill>
              </a:rPr>
              <a:t>ازدهار الخطبة في العصر الجاهلي:</a:t>
            </a:r>
            <a:r>
              <a:rPr lang="ar-SA" b="1" dirty="0" smtClean="0"/>
              <a:t/>
            </a:r>
            <a:br>
              <a:rPr lang="ar-SA" b="1" dirty="0" smtClean="0"/>
            </a:br>
            <a:r>
              <a:rPr lang="ar-SA" b="1" dirty="0"/>
              <a:t>ازدهرت الخطبة لاكتمال عوامل ازدهارها وهي:-</a:t>
            </a:r>
            <a:r>
              <a:rPr lang="ar-SA" b="1" dirty="0" smtClean="0"/>
              <a:t/>
            </a:r>
            <a:br>
              <a:rPr lang="ar-SA" b="1" dirty="0" smtClean="0"/>
            </a:br>
            <a:r>
              <a:rPr lang="ar-SA" b="1" dirty="0"/>
              <a:t>1- حرية القول</a:t>
            </a:r>
            <a:r>
              <a:rPr lang="ar-SA" b="1" dirty="0" smtClean="0"/>
              <a:t>.		 </a:t>
            </a:r>
            <a:r>
              <a:rPr lang="ar-SA" b="1" dirty="0"/>
              <a:t>2- دواعي الخطابة كالحرب والصلح والمغامرات.</a:t>
            </a:r>
            <a:r>
              <a:rPr lang="ar-SA" b="1" dirty="0" smtClean="0"/>
              <a:t/>
            </a:r>
            <a:br>
              <a:rPr lang="ar-SA" b="1" dirty="0" smtClean="0"/>
            </a:br>
            <a:r>
              <a:rPr lang="ar-SA" b="1" dirty="0"/>
              <a:t>3- الفصاحة فكل العرب كانوا فصحاء.</a:t>
            </a:r>
            <a:r>
              <a:rPr lang="ar-SA" b="1" dirty="0" smtClean="0"/>
              <a:t/>
            </a:r>
            <a:br>
              <a:rPr lang="ar-SA" b="1" dirty="0" smtClean="0"/>
            </a:br>
            <a:r>
              <a:rPr lang="ar-SA" b="1" dirty="0" smtClean="0"/>
              <a:t/>
            </a:r>
            <a:br>
              <a:rPr lang="ar-SA" b="1" dirty="0" smtClean="0"/>
            </a:br>
            <a:r>
              <a:rPr lang="ar-SA" b="1" dirty="0"/>
              <a:t>ولقد اجتمعت كل هذه الخصائص في خطبة (قس من ساعدة الايادي) والجدير بالذكر</a:t>
            </a:r>
            <a:r>
              <a:rPr lang="ar-SA" b="1" dirty="0" smtClean="0"/>
              <a:t/>
            </a:r>
            <a:br>
              <a:rPr lang="ar-SA" b="1" dirty="0" smtClean="0"/>
            </a:br>
            <a:r>
              <a:rPr lang="ar-SA" b="1" dirty="0"/>
              <a:t>أنه أول من قال في خطبته: (أما بعد) وتسمي (فصل الخطاب)، لأنها تفصل</a:t>
            </a:r>
            <a:r>
              <a:rPr lang="ar-SA" b="1" dirty="0" smtClean="0"/>
              <a:t/>
            </a:r>
            <a:br>
              <a:rPr lang="ar-SA" b="1" dirty="0" smtClean="0"/>
            </a:br>
            <a:r>
              <a:rPr lang="ar-SA" b="1" dirty="0"/>
              <a:t>المقدمة عن الموضوع</a:t>
            </a:r>
            <a:r>
              <a:rPr lang="ar-SA" b="1" dirty="0" smtClean="0"/>
              <a:t>.</a:t>
            </a:r>
            <a:endParaRPr lang="en-US" b="1" dirty="0"/>
          </a:p>
        </p:txBody>
      </p:sp>
    </p:spTree>
    <p:extLst>
      <p:ext uri="{BB962C8B-B14F-4D97-AF65-F5344CB8AC3E}">
        <p14:creationId xmlns:p14="http://schemas.microsoft.com/office/powerpoint/2010/main" val="27893707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1187624" y="116632"/>
            <a:ext cx="7632848" cy="6555641"/>
          </a:xfrm>
          <a:prstGeom prst="rect">
            <a:avLst/>
          </a:prstGeom>
        </p:spPr>
        <p:txBody>
          <a:bodyPr wrap="square">
            <a:spAutoFit/>
          </a:bodyPr>
          <a:lstStyle/>
          <a:p>
            <a:pPr algn="r" rtl="1"/>
            <a:r>
              <a:rPr lang="ar-SA" sz="3000" i="0" dirty="0" smtClean="0">
                <a:solidFill>
                  <a:srgbClr val="0070C0"/>
                </a:solidFill>
                <a:effectLst/>
                <a:latin typeface="Tahoma" panose="020B0604030504040204" pitchFamily="34" charset="0"/>
                <a:cs typeface="AL-Mateen" pitchFamily="2" charset="-78"/>
              </a:rPr>
              <a:t>2- الــــوصـــــايـــــــا:</a:t>
            </a:r>
            <a:r>
              <a:rPr lang="ar-SA" b="1" dirty="0" smtClean="0"/>
              <a:t/>
            </a:r>
            <a:br>
              <a:rPr lang="ar-SA" b="1" dirty="0" smtClean="0"/>
            </a:br>
            <a:endParaRPr lang="ar-SA" sz="1000" b="1" dirty="0" smtClean="0"/>
          </a:p>
          <a:p>
            <a:pPr marL="285750" indent="-285750" algn="r" rtl="1">
              <a:buFont typeface="Wingdings" panose="05000000000000000000" pitchFamily="2" charset="2"/>
              <a:buChar char="Ø"/>
            </a:pPr>
            <a:r>
              <a:rPr lang="ar-SA" sz="2000" i="0" dirty="0" smtClean="0">
                <a:solidFill>
                  <a:srgbClr val="FF0000"/>
                </a:solidFill>
                <a:effectLst/>
                <a:latin typeface="Tahoma" panose="020B0604030504040204" pitchFamily="34" charset="0"/>
                <a:cs typeface="AL-Mateen" pitchFamily="2" charset="-78"/>
              </a:rPr>
              <a:t>الوصية: </a:t>
            </a:r>
            <a:r>
              <a:rPr lang="ar-SA" sz="2000" b="1" i="0" dirty="0" smtClean="0">
                <a:solidFill>
                  <a:srgbClr val="000103"/>
                </a:solidFill>
                <a:effectLst/>
                <a:latin typeface="Tahoma" panose="020B0604030504040204" pitchFamily="34" charset="0"/>
              </a:rPr>
              <a:t>قول حكيم صادر عن مجرب يوجه الي من يحب لينتفع به، وهي من ألوان النثر التي عرفها العرب في الجاهلية.</a:t>
            </a:r>
          </a:p>
          <a:p>
            <a:pPr marL="285750" indent="-285750" algn="r" rtl="1">
              <a:buFont typeface="Wingdings" panose="05000000000000000000" pitchFamily="2" charset="2"/>
              <a:buChar char="Ø"/>
            </a:pPr>
            <a:endParaRPr lang="ar-SA" sz="2000" b="1" i="0" dirty="0" smtClean="0">
              <a:solidFill>
                <a:srgbClr val="000103"/>
              </a:solidFill>
              <a:effectLst/>
              <a:latin typeface="Tahoma" panose="020B0604030504040204" pitchFamily="34" charset="0"/>
            </a:endParaRPr>
          </a:p>
          <a:p>
            <a:pPr marL="285750" indent="-285750" algn="r" rtl="1">
              <a:buFont typeface="Wingdings" panose="05000000000000000000" pitchFamily="2" charset="2"/>
              <a:buChar char="Ø"/>
            </a:pPr>
            <a:r>
              <a:rPr lang="ar-SA" sz="2000" i="0" dirty="0" smtClean="0">
                <a:solidFill>
                  <a:srgbClr val="FF0000"/>
                </a:solidFill>
                <a:effectLst/>
                <a:latin typeface="Tahoma" panose="020B0604030504040204" pitchFamily="34" charset="0"/>
                <a:cs typeface="AL-Mateen" pitchFamily="2" charset="-78"/>
              </a:rPr>
              <a:t>أجزاء الوصية:</a:t>
            </a:r>
            <a:r>
              <a:rPr lang="ar-SA" sz="2000" b="1" dirty="0" smtClean="0"/>
              <a:t/>
            </a:r>
            <a:br>
              <a:rPr lang="ar-SA" sz="2000" b="1" dirty="0" smtClean="0"/>
            </a:br>
            <a:r>
              <a:rPr lang="ar-SA" sz="2000" b="1" i="0" dirty="0" smtClean="0">
                <a:solidFill>
                  <a:srgbClr val="000103"/>
                </a:solidFill>
                <a:effectLst/>
                <a:latin typeface="Tahoma" panose="020B0604030504040204" pitchFamily="34" charset="0"/>
              </a:rPr>
              <a:t>أ- المقدمة: وفيها تمهيد وتهيئة لقبولها.</a:t>
            </a:r>
            <a:r>
              <a:rPr lang="ar-SA" sz="2000" b="1" dirty="0" smtClean="0"/>
              <a:t/>
            </a:r>
            <a:br>
              <a:rPr lang="ar-SA" sz="2000" b="1" dirty="0" smtClean="0"/>
            </a:br>
            <a:r>
              <a:rPr lang="ar-SA" sz="2000" b="1" i="0" dirty="0" smtClean="0">
                <a:solidFill>
                  <a:srgbClr val="000103"/>
                </a:solidFill>
                <a:effectLst/>
                <a:latin typeface="Tahoma" panose="020B0604030504040204" pitchFamily="34" charset="0"/>
              </a:rPr>
              <a:t>ب- الموضوع: وفيه عرض للأفكار في وضوح واقناع هاديء.</a:t>
            </a:r>
            <a:r>
              <a:rPr lang="ar-SA" sz="2000" b="1" dirty="0" smtClean="0"/>
              <a:t/>
            </a:r>
            <a:br>
              <a:rPr lang="ar-SA" sz="2000" b="1" dirty="0" smtClean="0"/>
            </a:br>
            <a:r>
              <a:rPr lang="ar-SA" sz="2000" b="1" i="0" dirty="0" smtClean="0">
                <a:solidFill>
                  <a:srgbClr val="000103"/>
                </a:solidFill>
                <a:effectLst/>
                <a:latin typeface="Tahoma" panose="020B0604030504040204" pitchFamily="34" charset="0"/>
              </a:rPr>
              <a:t>ﺠ- الخاتمة: وفيها إجمال موجز لهدف الوصية.</a:t>
            </a:r>
            <a:r>
              <a:rPr lang="ar-SA" sz="2000" b="1" dirty="0" smtClean="0"/>
              <a:t/>
            </a:r>
            <a:br>
              <a:rPr lang="ar-SA" sz="2000" b="1" dirty="0" smtClean="0"/>
            </a:br>
            <a:r>
              <a:rPr lang="ar-SA" sz="2000" b="1" i="0" dirty="0" smtClean="0">
                <a:solidFill>
                  <a:srgbClr val="000103"/>
                </a:solidFill>
                <a:effectLst/>
                <a:latin typeface="Tahoma" panose="020B0604030504040204" pitchFamily="34" charset="0"/>
              </a:rPr>
              <a:t>ولقد رأينا ذلك في (وصية أم لإبنتها عند زواجها)</a:t>
            </a:r>
            <a:r>
              <a:rPr lang="ar-SA" sz="2000" b="1" dirty="0" smtClean="0"/>
              <a:t/>
            </a:r>
            <a:br>
              <a:rPr lang="ar-SA" sz="2000" b="1" dirty="0" smtClean="0"/>
            </a:br>
            <a:r>
              <a:rPr lang="ar-SA" sz="2000" b="1" i="0" dirty="0" smtClean="0">
                <a:solidFill>
                  <a:srgbClr val="000103"/>
                </a:solidFill>
                <a:effectLst/>
                <a:latin typeface="Tahoma" panose="020B0604030504040204" pitchFamily="34" charset="0"/>
              </a:rPr>
              <a:t>(لأمامة بنت الحارث).</a:t>
            </a:r>
            <a:endParaRPr lang="ar-SA" sz="2000" b="1" dirty="0"/>
          </a:p>
          <a:p>
            <a:pPr marL="285750" indent="-285750" algn="r" rtl="1">
              <a:buFont typeface="Wingdings" panose="05000000000000000000" pitchFamily="2" charset="2"/>
              <a:buChar char="Ø"/>
            </a:pPr>
            <a:endParaRPr lang="ar-SA" sz="2000" b="1" i="0" dirty="0" smtClean="0">
              <a:solidFill>
                <a:srgbClr val="000103"/>
              </a:solidFill>
              <a:effectLst/>
              <a:latin typeface="Tahoma" panose="020B0604030504040204" pitchFamily="34" charset="0"/>
            </a:endParaRPr>
          </a:p>
          <a:p>
            <a:pPr marL="285750" indent="-285750" algn="r" rtl="1">
              <a:buFont typeface="Wingdings" panose="05000000000000000000" pitchFamily="2" charset="2"/>
              <a:buChar char="Ø"/>
            </a:pPr>
            <a:r>
              <a:rPr lang="ar-SA" sz="2000" i="0" dirty="0" smtClean="0">
                <a:solidFill>
                  <a:srgbClr val="FF0000"/>
                </a:solidFill>
                <a:effectLst/>
                <a:latin typeface="Tahoma" panose="020B0604030504040204" pitchFamily="34" charset="0"/>
                <a:cs typeface="AL-Mateen" pitchFamily="2" charset="-78"/>
              </a:rPr>
              <a:t>خصائص أسلوب الوصية:</a:t>
            </a:r>
            <a:r>
              <a:rPr lang="ar-SA" sz="2000" b="1" dirty="0" smtClean="0"/>
              <a:t/>
            </a:r>
            <a:br>
              <a:rPr lang="ar-SA" sz="2000" b="1" dirty="0" smtClean="0"/>
            </a:br>
            <a:r>
              <a:rPr lang="ar-SA" sz="2000" b="1" i="0" dirty="0" smtClean="0">
                <a:solidFill>
                  <a:srgbClr val="000103"/>
                </a:solidFill>
                <a:effectLst/>
                <a:latin typeface="Tahoma" panose="020B0604030504040204" pitchFamily="34" charset="0"/>
              </a:rPr>
              <a:t>أ- وضوح الألفاظ.</a:t>
            </a:r>
            <a:r>
              <a:rPr lang="ar-SA" sz="2000" b="1" dirty="0" smtClean="0"/>
              <a:t/>
            </a:r>
            <a:br>
              <a:rPr lang="ar-SA" sz="2000" b="1" dirty="0" smtClean="0"/>
            </a:br>
            <a:r>
              <a:rPr lang="ar-SA" sz="2000" b="1" i="0" dirty="0" smtClean="0">
                <a:solidFill>
                  <a:srgbClr val="000103"/>
                </a:solidFill>
                <a:effectLst/>
                <a:latin typeface="Tahoma" panose="020B0604030504040204" pitchFamily="34" charset="0"/>
              </a:rPr>
              <a:t>ب- قصر الجمل. ﺠ- الإطناب بالتكرار والترادف والتعليل.</a:t>
            </a:r>
            <a:r>
              <a:rPr lang="ar-SA" sz="2000" b="1" dirty="0" smtClean="0"/>
              <a:t/>
            </a:r>
            <a:br>
              <a:rPr lang="ar-SA" sz="2000" b="1" dirty="0" smtClean="0"/>
            </a:br>
            <a:r>
              <a:rPr lang="ar-SA" sz="2000" b="1" i="0" dirty="0" smtClean="0">
                <a:solidFill>
                  <a:srgbClr val="000103"/>
                </a:solidFill>
                <a:effectLst/>
                <a:latin typeface="Tahoma" panose="020B0604030504040204" pitchFamily="34" charset="0"/>
              </a:rPr>
              <a:t>د- تنوع الاسلوب بين الخبر والإنشاء.</a:t>
            </a:r>
            <a:r>
              <a:rPr lang="ar-SA" sz="2000" b="1" dirty="0" smtClean="0"/>
              <a:t/>
            </a:r>
            <a:br>
              <a:rPr lang="ar-SA" sz="2000" b="1" dirty="0" smtClean="0"/>
            </a:br>
            <a:r>
              <a:rPr lang="ar-SA" sz="2000" b="1" i="0" dirty="0" smtClean="0">
                <a:solidFill>
                  <a:srgbClr val="000103"/>
                </a:solidFill>
                <a:effectLst/>
                <a:latin typeface="Tahoma" panose="020B0604030504040204" pitchFamily="34" charset="0"/>
              </a:rPr>
              <a:t>ﻫ- الإقناع بترتيب الأفكار وتفصيلها وبيان أسبابها.</a:t>
            </a:r>
            <a:r>
              <a:rPr lang="ar-SA" sz="2000" b="1" dirty="0" smtClean="0"/>
              <a:t/>
            </a:r>
            <a:br>
              <a:rPr lang="ar-SA" sz="2000" b="1" dirty="0" smtClean="0"/>
            </a:br>
            <a:r>
              <a:rPr lang="ar-SA" sz="2000" b="1" i="0" dirty="0" smtClean="0">
                <a:solidFill>
                  <a:srgbClr val="000103"/>
                </a:solidFill>
                <a:effectLst/>
                <a:latin typeface="Tahoma" panose="020B0604030504040204" pitchFamily="34" charset="0"/>
              </a:rPr>
              <a:t>و- الإيقاع الموسيقي الجميل وتجلي كل ذلك في وصية أم لإبنتها.</a:t>
            </a:r>
            <a:r>
              <a:rPr lang="ar-SA" sz="2000" b="1" dirty="0" smtClean="0"/>
              <a:t/>
            </a:r>
            <a:br>
              <a:rPr lang="ar-SA" sz="2000" b="1" dirty="0" smtClean="0"/>
            </a:br>
            <a:r>
              <a:rPr lang="ar-SA" sz="2000" b="1" i="0" dirty="0" smtClean="0">
                <a:solidFill>
                  <a:srgbClr val="000103"/>
                </a:solidFill>
                <a:effectLst/>
                <a:latin typeface="Tahoma" panose="020B0604030504040204" pitchFamily="34" charset="0"/>
              </a:rPr>
              <a:t>وهناك فرق بين الوصية والخطبة ألا وهو:-</a:t>
            </a:r>
            <a:r>
              <a:rPr lang="ar-SA" sz="2000" b="1" dirty="0" smtClean="0"/>
              <a:t/>
            </a:r>
            <a:br>
              <a:rPr lang="ar-SA" sz="2000" b="1" dirty="0" smtClean="0"/>
            </a:br>
            <a:r>
              <a:rPr lang="ar-SA" sz="2000" b="1" i="0" dirty="0" smtClean="0">
                <a:solidFill>
                  <a:srgbClr val="000103"/>
                </a:solidFill>
                <a:effectLst/>
                <a:latin typeface="Tahoma" panose="020B0604030504040204" pitchFamily="34" charset="0"/>
              </a:rPr>
              <a:t>أن الخطبة: هي فن مخاطبة الجماهير لاستمالتهم واقناعهم.</a:t>
            </a:r>
            <a:r>
              <a:rPr lang="ar-SA" sz="2000" b="1" dirty="0" smtClean="0"/>
              <a:t/>
            </a:r>
            <a:br>
              <a:rPr lang="ar-SA" sz="2000" b="1" dirty="0" smtClean="0"/>
            </a:br>
            <a:r>
              <a:rPr lang="ar-SA" sz="2000" b="1" i="0" dirty="0" smtClean="0">
                <a:solidFill>
                  <a:srgbClr val="000103"/>
                </a:solidFill>
                <a:effectLst/>
                <a:latin typeface="Tahoma" panose="020B0604030504040204" pitchFamily="34" charset="0"/>
              </a:rPr>
              <a:t>اما الوصية: فهي قول حكيم لانسان مجرب يوصي به من يحب لينتفع به في حياته.</a:t>
            </a:r>
            <a:endParaRPr lang="en-US" sz="20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p:cTn id="7" dur="1000" fill="hold"/>
                                        <p:tgtEl>
                                          <p:spTgt spid="10"/>
                                        </p:tgtEl>
                                        <p:attrNameLst>
                                          <p:attrName>ppt_w</p:attrName>
                                        </p:attrNameLst>
                                      </p:cBhvr>
                                      <p:tavLst>
                                        <p:tav tm="0">
                                          <p:val>
                                            <p:fltVal val="0"/>
                                          </p:val>
                                        </p:tav>
                                        <p:tav tm="100000">
                                          <p:val>
                                            <p:strVal val="#ppt_w"/>
                                          </p:val>
                                        </p:tav>
                                      </p:tavLst>
                                    </p:anim>
                                    <p:anim calcmode="lin" valueType="num">
                                      <p:cBhvr>
                                        <p:cTn id="8" dur="1000" fill="hold"/>
                                        <p:tgtEl>
                                          <p:spTgt spid="10"/>
                                        </p:tgtEl>
                                        <p:attrNameLst>
                                          <p:attrName>ppt_h</p:attrName>
                                        </p:attrNameLst>
                                      </p:cBhvr>
                                      <p:tavLst>
                                        <p:tav tm="0">
                                          <p:val>
                                            <p:fltVal val="0"/>
                                          </p:val>
                                        </p:tav>
                                        <p:tav tm="100000">
                                          <p:val>
                                            <p:strVal val="#ppt_h"/>
                                          </p:val>
                                        </p:tav>
                                      </p:tavLst>
                                    </p:anim>
                                    <p:anim calcmode="lin" valueType="num">
                                      <p:cBhvr>
                                        <p:cTn id="9" dur="1000" fill="hold"/>
                                        <p:tgtEl>
                                          <p:spTgt spid="10"/>
                                        </p:tgtEl>
                                        <p:attrNameLst>
                                          <p:attrName>style.rotation</p:attrName>
                                        </p:attrNameLst>
                                      </p:cBhvr>
                                      <p:tavLst>
                                        <p:tav tm="0">
                                          <p:val>
                                            <p:fltVal val="90"/>
                                          </p:val>
                                        </p:tav>
                                        <p:tav tm="100000">
                                          <p:val>
                                            <p:fltVal val="0"/>
                                          </p:val>
                                        </p:tav>
                                      </p:tavLst>
                                    </p:anim>
                                    <p:animEffect transition="in" filter="fade">
                                      <p:cBhvr>
                                        <p:cTn id="10" dur="1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322</TotalTime>
  <Words>377</Words>
  <Application>Microsoft Office PowerPoint</Application>
  <PresentationFormat>On-screen Show (4:3)</PresentationFormat>
  <Paragraphs>88</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Solstice</vt:lpstr>
      <vt:lpstr>PowerPoint Presentation</vt:lpstr>
      <vt:lpstr>عوامل الازدهار في العصور الأدبية</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WAMY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Methods of Teaching</dc:title>
  <dc:creator>Abdullah</dc:creator>
  <cp:lastModifiedBy>Madam</cp:lastModifiedBy>
  <cp:revision>61</cp:revision>
  <dcterms:created xsi:type="dcterms:W3CDTF">2010-03-30T06:49:11Z</dcterms:created>
  <dcterms:modified xsi:type="dcterms:W3CDTF">2020-04-20T18:20:09Z</dcterms:modified>
</cp:coreProperties>
</file>